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74" r:id="rId2"/>
    <p:sldMasterId id="2147483786" r:id="rId3"/>
  </p:sldMasterIdLst>
  <p:sldIdLst>
    <p:sldId id="256" r:id="rId4"/>
    <p:sldId id="297" r:id="rId5"/>
    <p:sldId id="257" r:id="rId6"/>
    <p:sldId id="298" r:id="rId7"/>
    <p:sldId id="299" r:id="rId8"/>
    <p:sldId id="300" r:id="rId9"/>
    <p:sldId id="305" r:id="rId10"/>
    <p:sldId id="301" r:id="rId11"/>
    <p:sldId id="302" r:id="rId12"/>
    <p:sldId id="303" r:id="rId13"/>
    <p:sldId id="304" r:id="rId14"/>
    <p:sldId id="272" r:id="rId15"/>
    <p:sldId id="259" r:id="rId16"/>
    <p:sldId id="260" r:id="rId17"/>
    <p:sldId id="262" r:id="rId18"/>
    <p:sldId id="263" r:id="rId19"/>
    <p:sldId id="258" r:id="rId20"/>
    <p:sldId id="265" r:id="rId21"/>
    <p:sldId id="266" r:id="rId22"/>
    <p:sldId id="267" r:id="rId23"/>
    <p:sldId id="268" r:id="rId24"/>
    <p:sldId id="269" r:id="rId25"/>
    <p:sldId id="270" r:id="rId26"/>
    <p:sldId id="271" r:id="rId27"/>
    <p:sldId id="296" r:id="rId28"/>
    <p:sldId id="27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0" autoAdjust="0"/>
    <p:restoredTop sz="94626" autoAdjust="0"/>
  </p:normalViewPr>
  <p:slideViewPr>
    <p:cSldViewPr>
      <p:cViewPr varScale="1">
        <p:scale>
          <a:sx n="116" d="100"/>
          <a:sy n="116" d="100"/>
        </p:scale>
        <p:origin x="4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5A8C51CF-EB0A-964A-94E9-8D287989BFB2}" type="slidenum">
              <a:rPr lang="ru-RU" altLang="ru-RU" smtClean="0"/>
              <a:pPr/>
              <a:t>‹#›</a:t>
            </a:fld>
            <a:endParaRPr lang="ru-RU" altLang="ru-RU"/>
          </a:p>
        </p:txBody>
      </p:sp>
    </p:spTree>
    <p:extLst>
      <p:ext uri="{BB962C8B-B14F-4D97-AF65-F5344CB8AC3E}">
        <p14:creationId xmlns:p14="http://schemas.microsoft.com/office/powerpoint/2010/main" val="276071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233E9F8-88B8-3B45-8BA2-CDF4A91A3D42}" type="slidenum">
              <a:rPr lang="ru-RU" altLang="ru-RU" smtClean="0"/>
              <a:pPr/>
              <a:t>‹#›</a:t>
            </a:fld>
            <a:endParaRPr lang="ru-RU" altLang="ru-RU"/>
          </a:p>
        </p:txBody>
      </p:sp>
    </p:spTree>
    <p:extLst>
      <p:ext uri="{BB962C8B-B14F-4D97-AF65-F5344CB8AC3E}">
        <p14:creationId xmlns:p14="http://schemas.microsoft.com/office/powerpoint/2010/main" val="2098742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33394989-0F98-464A-8C4A-C7D9CF91975D}" type="slidenum">
              <a:rPr lang="ru-RU" altLang="ru-RU" smtClean="0"/>
              <a:pPr/>
              <a:t>‹#›</a:t>
            </a:fld>
            <a:endParaRPr lang="ru-RU" altLang="ru-RU"/>
          </a:p>
        </p:txBody>
      </p:sp>
    </p:spTree>
    <p:extLst>
      <p:ext uri="{BB962C8B-B14F-4D97-AF65-F5344CB8AC3E}">
        <p14:creationId xmlns:p14="http://schemas.microsoft.com/office/powerpoint/2010/main" val="4043674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5A8C51CF-EB0A-964A-94E9-8D287989BFB2}" type="slidenum">
              <a:rPr lang="ru-RU" altLang="ru-RU" smtClean="0"/>
              <a:pPr/>
              <a:t>‹#›</a:t>
            </a:fld>
            <a:endParaRPr lang="ru-RU" altLang="ru-RU"/>
          </a:p>
        </p:txBody>
      </p:sp>
    </p:spTree>
    <p:extLst>
      <p:ext uri="{BB962C8B-B14F-4D97-AF65-F5344CB8AC3E}">
        <p14:creationId xmlns:p14="http://schemas.microsoft.com/office/powerpoint/2010/main" val="328251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F6044FC-1CF0-5444-B908-035CBC261EE5}" type="slidenum">
              <a:rPr lang="ru-RU" altLang="ru-RU" smtClean="0"/>
              <a:pPr/>
              <a:t>‹#›</a:t>
            </a:fld>
            <a:endParaRPr lang="ru-RU" altLang="ru-RU"/>
          </a:p>
        </p:txBody>
      </p:sp>
    </p:spTree>
    <p:extLst>
      <p:ext uri="{BB962C8B-B14F-4D97-AF65-F5344CB8AC3E}">
        <p14:creationId xmlns:p14="http://schemas.microsoft.com/office/powerpoint/2010/main" val="616317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651FE1C2-72A7-1645-A044-2AC512C7AFD6}" type="slidenum">
              <a:rPr lang="ru-RU" altLang="ru-RU" smtClean="0"/>
              <a:pPr/>
              <a:t>‹#›</a:t>
            </a:fld>
            <a:endParaRPr lang="ru-RU" altLang="ru-RU"/>
          </a:p>
        </p:txBody>
      </p:sp>
    </p:spTree>
    <p:extLst>
      <p:ext uri="{BB962C8B-B14F-4D97-AF65-F5344CB8AC3E}">
        <p14:creationId xmlns:p14="http://schemas.microsoft.com/office/powerpoint/2010/main" val="3925702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540F41D1-9368-2F46-B3F6-6ED8606FA244}" type="slidenum">
              <a:rPr lang="ru-RU" altLang="ru-RU" smtClean="0"/>
              <a:pPr/>
              <a:t>‹#›</a:t>
            </a:fld>
            <a:endParaRPr lang="ru-RU" altLang="ru-RU"/>
          </a:p>
        </p:txBody>
      </p:sp>
    </p:spTree>
    <p:extLst>
      <p:ext uri="{BB962C8B-B14F-4D97-AF65-F5344CB8AC3E}">
        <p14:creationId xmlns:p14="http://schemas.microsoft.com/office/powerpoint/2010/main" val="2381696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pPr>
              <a:defRPr/>
            </a:pPr>
            <a:endParaRPr lang="ru-RU" altLang="ru-RU"/>
          </a:p>
        </p:txBody>
      </p:sp>
      <p:sp>
        <p:nvSpPr>
          <p:cNvPr id="8" name="Footer Placeholder 7"/>
          <p:cNvSpPr>
            <a:spLocks noGrp="1"/>
          </p:cNvSpPr>
          <p:nvPr>
            <p:ph type="ftr" sz="quarter" idx="11"/>
          </p:nvPr>
        </p:nvSpPr>
        <p:spPr/>
        <p:txBody>
          <a:bodyPr/>
          <a:lstStyle/>
          <a:p>
            <a:pPr>
              <a:defRPr/>
            </a:pPr>
            <a:endParaRPr lang="ru-RU" altLang="ru-RU"/>
          </a:p>
        </p:txBody>
      </p:sp>
      <p:sp>
        <p:nvSpPr>
          <p:cNvPr id="9" name="Slide Number Placeholder 8"/>
          <p:cNvSpPr>
            <a:spLocks noGrp="1"/>
          </p:cNvSpPr>
          <p:nvPr>
            <p:ph type="sldNum" sz="quarter" idx="12"/>
          </p:nvPr>
        </p:nvSpPr>
        <p:spPr/>
        <p:txBody>
          <a:bodyPr/>
          <a:lstStyle/>
          <a:p>
            <a:fld id="{1B79E03A-D3AB-B24C-A911-0296AACC16AA}" type="slidenum">
              <a:rPr lang="ru-RU" altLang="ru-RU" smtClean="0"/>
              <a:pPr/>
              <a:t>‹#›</a:t>
            </a:fld>
            <a:endParaRPr lang="ru-RU" altLang="ru-RU"/>
          </a:p>
        </p:txBody>
      </p:sp>
    </p:spTree>
    <p:extLst>
      <p:ext uri="{BB962C8B-B14F-4D97-AF65-F5344CB8AC3E}">
        <p14:creationId xmlns:p14="http://schemas.microsoft.com/office/powerpoint/2010/main" val="4283173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pPr>
              <a:defRPr/>
            </a:pPr>
            <a:endParaRPr lang="ru-RU" altLang="ru-RU"/>
          </a:p>
        </p:txBody>
      </p:sp>
      <p:sp>
        <p:nvSpPr>
          <p:cNvPr id="4" name="Footer Placeholder 3"/>
          <p:cNvSpPr>
            <a:spLocks noGrp="1"/>
          </p:cNvSpPr>
          <p:nvPr>
            <p:ph type="ftr" sz="quarter" idx="11"/>
          </p:nvPr>
        </p:nvSpPr>
        <p:spPr/>
        <p:txBody>
          <a:bodyPr/>
          <a:lstStyle/>
          <a:p>
            <a:pPr>
              <a:defRPr/>
            </a:pPr>
            <a:endParaRPr lang="ru-RU" altLang="ru-RU"/>
          </a:p>
        </p:txBody>
      </p:sp>
      <p:sp>
        <p:nvSpPr>
          <p:cNvPr id="5" name="Slide Number Placeholder 4"/>
          <p:cNvSpPr>
            <a:spLocks noGrp="1"/>
          </p:cNvSpPr>
          <p:nvPr>
            <p:ph type="sldNum" sz="quarter" idx="12"/>
          </p:nvPr>
        </p:nvSpPr>
        <p:spPr/>
        <p:txBody>
          <a:bodyPr/>
          <a:lstStyle/>
          <a:p>
            <a:fld id="{1E023CBC-9236-3B4C-9EAA-470060A12C0D}" type="slidenum">
              <a:rPr lang="ru-RU" altLang="ru-RU" smtClean="0"/>
              <a:pPr/>
              <a:t>‹#›</a:t>
            </a:fld>
            <a:endParaRPr lang="ru-RU" altLang="ru-RU"/>
          </a:p>
        </p:txBody>
      </p:sp>
    </p:spTree>
    <p:extLst>
      <p:ext uri="{BB962C8B-B14F-4D97-AF65-F5344CB8AC3E}">
        <p14:creationId xmlns:p14="http://schemas.microsoft.com/office/powerpoint/2010/main" val="2947936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ru-RU" altLang="ru-RU"/>
          </a:p>
        </p:txBody>
      </p:sp>
      <p:sp>
        <p:nvSpPr>
          <p:cNvPr id="3" name="Footer Placeholder 2"/>
          <p:cNvSpPr>
            <a:spLocks noGrp="1"/>
          </p:cNvSpPr>
          <p:nvPr>
            <p:ph type="ftr" sz="quarter" idx="11"/>
          </p:nvPr>
        </p:nvSpPr>
        <p:spPr/>
        <p:txBody>
          <a:bodyPr/>
          <a:lstStyle/>
          <a:p>
            <a:pPr>
              <a:defRPr/>
            </a:pPr>
            <a:endParaRPr lang="ru-RU" altLang="ru-RU"/>
          </a:p>
        </p:txBody>
      </p:sp>
      <p:sp>
        <p:nvSpPr>
          <p:cNvPr id="4" name="Slide Number Placeholder 3"/>
          <p:cNvSpPr>
            <a:spLocks noGrp="1"/>
          </p:cNvSpPr>
          <p:nvPr>
            <p:ph type="sldNum" sz="quarter" idx="12"/>
          </p:nvPr>
        </p:nvSpPr>
        <p:spPr/>
        <p:txBody>
          <a:bodyPr/>
          <a:lstStyle/>
          <a:p>
            <a:fld id="{E06F899B-1123-D643-99DC-33E5F4998968}" type="slidenum">
              <a:rPr lang="ru-RU" altLang="ru-RU" smtClean="0"/>
              <a:pPr/>
              <a:t>‹#›</a:t>
            </a:fld>
            <a:endParaRPr lang="ru-RU" altLang="ru-RU"/>
          </a:p>
        </p:txBody>
      </p:sp>
    </p:spTree>
    <p:extLst>
      <p:ext uri="{BB962C8B-B14F-4D97-AF65-F5344CB8AC3E}">
        <p14:creationId xmlns:p14="http://schemas.microsoft.com/office/powerpoint/2010/main" val="1201212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95244C61-5324-D040-B061-BCAE436E3375}" type="slidenum">
              <a:rPr lang="ru-RU" altLang="ru-RU" smtClean="0"/>
              <a:pPr/>
              <a:t>‹#›</a:t>
            </a:fld>
            <a:endParaRPr lang="ru-RU" altLang="ru-RU"/>
          </a:p>
        </p:txBody>
      </p:sp>
    </p:spTree>
    <p:extLst>
      <p:ext uri="{BB962C8B-B14F-4D97-AF65-F5344CB8AC3E}">
        <p14:creationId xmlns:p14="http://schemas.microsoft.com/office/powerpoint/2010/main" val="9034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F6044FC-1CF0-5444-B908-035CBC261EE5}" type="slidenum">
              <a:rPr lang="ru-RU" altLang="ru-RU" smtClean="0"/>
              <a:pPr/>
              <a:t>‹#›</a:t>
            </a:fld>
            <a:endParaRPr lang="ru-RU" altLang="ru-RU"/>
          </a:p>
        </p:txBody>
      </p:sp>
    </p:spTree>
    <p:extLst>
      <p:ext uri="{BB962C8B-B14F-4D97-AF65-F5344CB8AC3E}">
        <p14:creationId xmlns:p14="http://schemas.microsoft.com/office/powerpoint/2010/main" val="4288567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C2C88EFA-9245-A94B-9AFB-0B429AD615F8}" type="slidenum">
              <a:rPr lang="ru-RU" altLang="ru-RU" smtClean="0"/>
              <a:pPr/>
              <a:t>‹#›</a:t>
            </a:fld>
            <a:endParaRPr lang="ru-RU" altLang="ru-RU"/>
          </a:p>
        </p:txBody>
      </p:sp>
    </p:spTree>
    <p:extLst>
      <p:ext uri="{BB962C8B-B14F-4D97-AF65-F5344CB8AC3E}">
        <p14:creationId xmlns:p14="http://schemas.microsoft.com/office/powerpoint/2010/main" val="2549058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233E9F8-88B8-3B45-8BA2-CDF4A91A3D42}" type="slidenum">
              <a:rPr lang="ru-RU" altLang="ru-RU" smtClean="0"/>
              <a:pPr/>
              <a:t>‹#›</a:t>
            </a:fld>
            <a:endParaRPr lang="ru-RU" altLang="ru-RU"/>
          </a:p>
        </p:txBody>
      </p:sp>
    </p:spTree>
    <p:extLst>
      <p:ext uri="{BB962C8B-B14F-4D97-AF65-F5344CB8AC3E}">
        <p14:creationId xmlns:p14="http://schemas.microsoft.com/office/powerpoint/2010/main" val="2300173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33394989-0F98-464A-8C4A-C7D9CF91975D}" type="slidenum">
              <a:rPr lang="ru-RU" altLang="ru-RU" smtClean="0"/>
              <a:pPr/>
              <a:t>‹#›</a:t>
            </a:fld>
            <a:endParaRPr lang="ru-RU" altLang="ru-RU"/>
          </a:p>
        </p:txBody>
      </p:sp>
    </p:spTree>
    <p:extLst>
      <p:ext uri="{BB962C8B-B14F-4D97-AF65-F5344CB8AC3E}">
        <p14:creationId xmlns:p14="http://schemas.microsoft.com/office/powerpoint/2010/main" val="383804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5A8C51CF-EB0A-964A-94E9-8D287989BFB2}" type="slidenum">
              <a:rPr lang="ru-RU" altLang="ru-RU" smtClean="0"/>
              <a:pPr/>
              <a:t>‹#›</a:t>
            </a:fld>
            <a:endParaRPr lang="ru-RU" altLang="ru-RU"/>
          </a:p>
        </p:txBody>
      </p:sp>
    </p:spTree>
    <p:extLst>
      <p:ext uri="{BB962C8B-B14F-4D97-AF65-F5344CB8AC3E}">
        <p14:creationId xmlns:p14="http://schemas.microsoft.com/office/powerpoint/2010/main" val="813172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F6044FC-1CF0-5444-B908-035CBC261EE5}" type="slidenum">
              <a:rPr lang="ru-RU" altLang="ru-RU" smtClean="0"/>
              <a:pPr/>
              <a:t>‹#›</a:t>
            </a:fld>
            <a:endParaRPr lang="ru-RU" altLang="ru-RU"/>
          </a:p>
        </p:txBody>
      </p:sp>
    </p:spTree>
    <p:extLst>
      <p:ext uri="{BB962C8B-B14F-4D97-AF65-F5344CB8AC3E}">
        <p14:creationId xmlns:p14="http://schemas.microsoft.com/office/powerpoint/2010/main" val="92809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651FE1C2-72A7-1645-A044-2AC512C7AFD6}" type="slidenum">
              <a:rPr lang="ru-RU" altLang="ru-RU" smtClean="0"/>
              <a:pPr/>
              <a:t>‹#›</a:t>
            </a:fld>
            <a:endParaRPr lang="ru-RU" altLang="ru-RU"/>
          </a:p>
        </p:txBody>
      </p:sp>
    </p:spTree>
    <p:extLst>
      <p:ext uri="{BB962C8B-B14F-4D97-AF65-F5344CB8AC3E}">
        <p14:creationId xmlns:p14="http://schemas.microsoft.com/office/powerpoint/2010/main" val="1101352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540F41D1-9368-2F46-B3F6-6ED8606FA244}" type="slidenum">
              <a:rPr lang="ru-RU" altLang="ru-RU" smtClean="0"/>
              <a:pPr/>
              <a:t>‹#›</a:t>
            </a:fld>
            <a:endParaRPr lang="ru-RU" altLang="ru-RU"/>
          </a:p>
        </p:txBody>
      </p:sp>
    </p:spTree>
    <p:extLst>
      <p:ext uri="{BB962C8B-B14F-4D97-AF65-F5344CB8AC3E}">
        <p14:creationId xmlns:p14="http://schemas.microsoft.com/office/powerpoint/2010/main" val="3777179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pPr>
              <a:defRPr/>
            </a:pPr>
            <a:endParaRPr lang="ru-RU" altLang="ru-RU"/>
          </a:p>
        </p:txBody>
      </p:sp>
      <p:sp>
        <p:nvSpPr>
          <p:cNvPr id="8" name="Footer Placeholder 7"/>
          <p:cNvSpPr>
            <a:spLocks noGrp="1"/>
          </p:cNvSpPr>
          <p:nvPr>
            <p:ph type="ftr" sz="quarter" idx="11"/>
          </p:nvPr>
        </p:nvSpPr>
        <p:spPr/>
        <p:txBody>
          <a:bodyPr/>
          <a:lstStyle/>
          <a:p>
            <a:pPr>
              <a:defRPr/>
            </a:pPr>
            <a:endParaRPr lang="ru-RU" altLang="ru-RU"/>
          </a:p>
        </p:txBody>
      </p:sp>
      <p:sp>
        <p:nvSpPr>
          <p:cNvPr id="9" name="Slide Number Placeholder 8"/>
          <p:cNvSpPr>
            <a:spLocks noGrp="1"/>
          </p:cNvSpPr>
          <p:nvPr>
            <p:ph type="sldNum" sz="quarter" idx="12"/>
          </p:nvPr>
        </p:nvSpPr>
        <p:spPr/>
        <p:txBody>
          <a:bodyPr/>
          <a:lstStyle/>
          <a:p>
            <a:fld id="{0A3B4451-668A-734C-9200-58E90317E2A1}" type="slidenum">
              <a:rPr lang="ru-RU" altLang="ru-RU" smtClean="0"/>
              <a:pPr/>
              <a:t>‹#›</a:t>
            </a:fld>
            <a:endParaRPr lang="ru-RU" altLang="ru-RU"/>
          </a:p>
        </p:txBody>
      </p:sp>
    </p:spTree>
    <p:extLst>
      <p:ext uri="{BB962C8B-B14F-4D97-AF65-F5344CB8AC3E}">
        <p14:creationId xmlns:p14="http://schemas.microsoft.com/office/powerpoint/2010/main" val="2932397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pPr>
              <a:defRPr/>
            </a:pPr>
            <a:endParaRPr lang="ru-RU" altLang="ru-RU"/>
          </a:p>
        </p:txBody>
      </p:sp>
      <p:sp>
        <p:nvSpPr>
          <p:cNvPr id="4" name="Footer Placeholder 3"/>
          <p:cNvSpPr>
            <a:spLocks noGrp="1"/>
          </p:cNvSpPr>
          <p:nvPr>
            <p:ph type="ftr" sz="quarter" idx="11"/>
          </p:nvPr>
        </p:nvSpPr>
        <p:spPr/>
        <p:txBody>
          <a:bodyPr/>
          <a:lstStyle/>
          <a:p>
            <a:pPr>
              <a:defRPr/>
            </a:pPr>
            <a:endParaRPr lang="ru-RU" altLang="ru-RU"/>
          </a:p>
        </p:txBody>
      </p:sp>
      <p:sp>
        <p:nvSpPr>
          <p:cNvPr id="5" name="Slide Number Placeholder 4"/>
          <p:cNvSpPr>
            <a:spLocks noGrp="1"/>
          </p:cNvSpPr>
          <p:nvPr>
            <p:ph type="sldNum" sz="quarter" idx="12"/>
          </p:nvPr>
        </p:nvSpPr>
        <p:spPr/>
        <p:txBody>
          <a:bodyPr/>
          <a:lstStyle/>
          <a:p>
            <a:fld id="{1E023CBC-9236-3B4C-9EAA-470060A12C0D}" type="slidenum">
              <a:rPr lang="ru-RU" altLang="ru-RU" smtClean="0"/>
              <a:pPr/>
              <a:t>‹#›</a:t>
            </a:fld>
            <a:endParaRPr lang="ru-RU" altLang="ru-RU"/>
          </a:p>
        </p:txBody>
      </p:sp>
    </p:spTree>
    <p:extLst>
      <p:ext uri="{BB962C8B-B14F-4D97-AF65-F5344CB8AC3E}">
        <p14:creationId xmlns:p14="http://schemas.microsoft.com/office/powerpoint/2010/main" val="30387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ru-RU" altLang="ru-RU"/>
          </a:p>
        </p:txBody>
      </p:sp>
      <p:sp>
        <p:nvSpPr>
          <p:cNvPr id="3" name="Footer Placeholder 2"/>
          <p:cNvSpPr>
            <a:spLocks noGrp="1"/>
          </p:cNvSpPr>
          <p:nvPr>
            <p:ph type="ftr" sz="quarter" idx="11"/>
          </p:nvPr>
        </p:nvSpPr>
        <p:spPr/>
        <p:txBody>
          <a:bodyPr/>
          <a:lstStyle/>
          <a:p>
            <a:pPr>
              <a:defRPr/>
            </a:pPr>
            <a:endParaRPr lang="ru-RU" altLang="ru-RU"/>
          </a:p>
        </p:txBody>
      </p:sp>
      <p:sp>
        <p:nvSpPr>
          <p:cNvPr id="4" name="Slide Number Placeholder 3"/>
          <p:cNvSpPr>
            <a:spLocks noGrp="1"/>
          </p:cNvSpPr>
          <p:nvPr>
            <p:ph type="sldNum" sz="quarter" idx="12"/>
          </p:nvPr>
        </p:nvSpPr>
        <p:spPr/>
        <p:txBody>
          <a:bodyPr/>
          <a:lstStyle/>
          <a:p>
            <a:fld id="{E06F899B-1123-D643-99DC-33E5F4998968}" type="slidenum">
              <a:rPr lang="ru-RU" altLang="ru-RU" smtClean="0"/>
              <a:pPr/>
              <a:t>‹#›</a:t>
            </a:fld>
            <a:endParaRPr lang="ru-RU" altLang="ru-RU"/>
          </a:p>
        </p:txBody>
      </p:sp>
    </p:spTree>
    <p:extLst>
      <p:ext uri="{BB962C8B-B14F-4D97-AF65-F5344CB8AC3E}">
        <p14:creationId xmlns:p14="http://schemas.microsoft.com/office/powerpoint/2010/main" val="127845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651FE1C2-72A7-1645-A044-2AC512C7AFD6}" type="slidenum">
              <a:rPr lang="ru-RU" altLang="ru-RU" smtClean="0"/>
              <a:pPr/>
              <a:t>‹#›</a:t>
            </a:fld>
            <a:endParaRPr lang="ru-RU" altLang="ru-RU"/>
          </a:p>
        </p:txBody>
      </p:sp>
    </p:spTree>
    <p:extLst>
      <p:ext uri="{BB962C8B-B14F-4D97-AF65-F5344CB8AC3E}">
        <p14:creationId xmlns:p14="http://schemas.microsoft.com/office/powerpoint/2010/main" val="30751482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95244C61-5324-D040-B061-BCAE436E3375}" type="slidenum">
              <a:rPr lang="ru-RU" altLang="ru-RU" smtClean="0"/>
              <a:pPr/>
              <a:t>‹#›</a:t>
            </a:fld>
            <a:endParaRPr lang="ru-RU" altLang="ru-RU"/>
          </a:p>
        </p:txBody>
      </p:sp>
    </p:spTree>
    <p:extLst>
      <p:ext uri="{BB962C8B-B14F-4D97-AF65-F5344CB8AC3E}">
        <p14:creationId xmlns:p14="http://schemas.microsoft.com/office/powerpoint/2010/main" val="2650147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C2C88EFA-9245-A94B-9AFB-0B429AD615F8}" type="slidenum">
              <a:rPr lang="ru-RU" altLang="ru-RU" smtClean="0"/>
              <a:pPr/>
              <a:t>‹#›</a:t>
            </a:fld>
            <a:endParaRPr lang="ru-RU" altLang="ru-RU"/>
          </a:p>
        </p:txBody>
      </p:sp>
    </p:spTree>
    <p:extLst>
      <p:ext uri="{BB962C8B-B14F-4D97-AF65-F5344CB8AC3E}">
        <p14:creationId xmlns:p14="http://schemas.microsoft.com/office/powerpoint/2010/main" val="2910578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7233E9F8-88B8-3B45-8BA2-CDF4A91A3D42}" type="slidenum">
              <a:rPr lang="ru-RU" altLang="ru-RU" smtClean="0"/>
              <a:pPr/>
              <a:t>‹#›</a:t>
            </a:fld>
            <a:endParaRPr lang="ru-RU" altLang="ru-RU"/>
          </a:p>
        </p:txBody>
      </p:sp>
    </p:spTree>
    <p:extLst>
      <p:ext uri="{BB962C8B-B14F-4D97-AF65-F5344CB8AC3E}">
        <p14:creationId xmlns:p14="http://schemas.microsoft.com/office/powerpoint/2010/main" val="2007974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pPr>
              <a:defRPr/>
            </a:pPr>
            <a:endParaRPr lang="ru-RU" altLang="ru-RU"/>
          </a:p>
        </p:txBody>
      </p:sp>
      <p:sp>
        <p:nvSpPr>
          <p:cNvPr id="5" name="Footer Placeholder 4"/>
          <p:cNvSpPr>
            <a:spLocks noGrp="1"/>
          </p:cNvSpPr>
          <p:nvPr>
            <p:ph type="ftr" sz="quarter" idx="11"/>
          </p:nvPr>
        </p:nvSpPr>
        <p:spPr/>
        <p:txBody>
          <a:bodyPr/>
          <a:lstStyle/>
          <a:p>
            <a:pPr>
              <a:defRPr/>
            </a:pPr>
            <a:endParaRPr lang="ru-RU" altLang="ru-RU"/>
          </a:p>
        </p:txBody>
      </p:sp>
      <p:sp>
        <p:nvSpPr>
          <p:cNvPr id="6" name="Slide Number Placeholder 5"/>
          <p:cNvSpPr>
            <a:spLocks noGrp="1"/>
          </p:cNvSpPr>
          <p:nvPr>
            <p:ph type="sldNum" sz="quarter" idx="12"/>
          </p:nvPr>
        </p:nvSpPr>
        <p:spPr/>
        <p:txBody>
          <a:bodyPr/>
          <a:lstStyle/>
          <a:p>
            <a:fld id="{33394989-0F98-464A-8C4A-C7D9CF91975D}" type="slidenum">
              <a:rPr lang="ru-RU" altLang="ru-RU" smtClean="0"/>
              <a:pPr/>
              <a:t>‹#›</a:t>
            </a:fld>
            <a:endParaRPr lang="ru-RU" altLang="ru-RU"/>
          </a:p>
        </p:txBody>
      </p:sp>
    </p:spTree>
    <p:extLst>
      <p:ext uri="{BB962C8B-B14F-4D97-AF65-F5344CB8AC3E}">
        <p14:creationId xmlns:p14="http://schemas.microsoft.com/office/powerpoint/2010/main" val="3648370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540F41D1-9368-2F46-B3F6-6ED8606FA244}" type="slidenum">
              <a:rPr lang="ru-RU" altLang="ru-RU" smtClean="0"/>
              <a:pPr/>
              <a:t>‹#›</a:t>
            </a:fld>
            <a:endParaRPr lang="ru-RU" altLang="ru-RU"/>
          </a:p>
        </p:txBody>
      </p:sp>
    </p:spTree>
    <p:extLst>
      <p:ext uri="{BB962C8B-B14F-4D97-AF65-F5344CB8AC3E}">
        <p14:creationId xmlns:p14="http://schemas.microsoft.com/office/powerpoint/2010/main" val="328721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pPr>
              <a:defRPr/>
            </a:pPr>
            <a:endParaRPr lang="ru-RU" altLang="ru-RU"/>
          </a:p>
        </p:txBody>
      </p:sp>
      <p:sp>
        <p:nvSpPr>
          <p:cNvPr id="8" name="Footer Placeholder 7"/>
          <p:cNvSpPr>
            <a:spLocks noGrp="1"/>
          </p:cNvSpPr>
          <p:nvPr>
            <p:ph type="ftr" sz="quarter" idx="11"/>
          </p:nvPr>
        </p:nvSpPr>
        <p:spPr/>
        <p:txBody>
          <a:bodyPr/>
          <a:lstStyle/>
          <a:p>
            <a:pPr>
              <a:defRPr/>
            </a:pPr>
            <a:endParaRPr lang="ru-RU" altLang="ru-RU"/>
          </a:p>
        </p:txBody>
      </p:sp>
      <p:sp>
        <p:nvSpPr>
          <p:cNvPr id="9" name="Slide Number Placeholder 8"/>
          <p:cNvSpPr>
            <a:spLocks noGrp="1"/>
          </p:cNvSpPr>
          <p:nvPr>
            <p:ph type="sldNum" sz="quarter" idx="12"/>
          </p:nvPr>
        </p:nvSpPr>
        <p:spPr/>
        <p:txBody>
          <a:bodyPr/>
          <a:lstStyle/>
          <a:p>
            <a:fld id="{0A3B4451-668A-734C-9200-58E90317E2A1}" type="slidenum">
              <a:rPr lang="ru-RU" altLang="ru-RU" smtClean="0"/>
              <a:pPr/>
              <a:t>‹#›</a:t>
            </a:fld>
            <a:endParaRPr lang="ru-RU" altLang="ru-RU"/>
          </a:p>
        </p:txBody>
      </p:sp>
    </p:spTree>
    <p:extLst>
      <p:ext uri="{BB962C8B-B14F-4D97-AF65-F5344CB8AC3E}">
        <p14:creationId xmlns:p14="http://schemas.microsoft.com/office/powerpoint/2010/main" val="318869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pPr>
              <a:defRPr/>
            </a:pPr>
            <a:endParaRPr lang="ru-RU" altLang="ru-RU"/>
          </a:p>
        </p:txBody>
      </p:sp>
      <p:sp>
        <p:nvSpPr>
          <p:cNvPr id="4" name="Footer Placeholder 3"/>
          <p:cNvSpPr>
            <a:spLocks noGrp="1"/>
          </p:cNvSpPr>
          <p:nvPr>
            <p:ph type="ftr" sz="quarter" idx="11"/>
          </p:nvPr>
        </p:nvSpPr>
        <p:spPr/>
        <p:txBody>
          <a:bodyPr/>
          <a:lstStyle/>
          <a:p>
            <a:pPr>
              <a:defRPr/>
            </a:pPr>
            <a:endParaRPr lang="ru-RU" altLang="ru-RU"/>
          </a:p>
        </p:txBody>
      </p:sp>
      <p:sp>
        <p:nvSpPr>
          <p:cNvPr id="5" name="Slide Number Placeholder 4"/>
          <p:cNvSpPr>
            <a:spLocks noGrp="1"/>
          </p:cNvSpPr>
          <p:nvPr>
            <p:ph type="sldNum" sz="quarter" idx="12"/>
          </p:nvPr>
        </p:nvSpPr>
        <p:spPr/>
        <p:txBody>
          <a:bodyPr/>
          <a:lstStyle/>
          <a:p>
            <a:fld id="{1E023CBC-9236-3B4C-9EAA-470060A12C0D}" type="slidenum">
              <a:rPr lang="ru-RU" altLang="ru-RU" smtClean="0"/>
              <a:pPr/>
              <a:t>‹#›</a:t>
            </a:fld>
            <a:endParaRPr lang="ru-RU" altLang="ru-RU"/>
          </a:p>
        </p:txBody>
      </p:sp>
    </p:spTree>
    <p:extLst>
      <p:ext uri="{BB962C8B-B14F-4D97-AF65-F5344CB8AC3E}">
        <p14:creationId xmlns:p14="http://schemas.microsoft.com/office/powerpoint/2010/main" val="122921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ru-RU" altLang="ru-RU"/>
          </a:p>
        </p:txBody>
      </p:sp>
      <p:sp>
        <p:nvSpPr>
          <p:cNvPr id="3" name="Footer Placeholder 2"/>
          <p:cNvSpPr>
            <a:spLocks noGrp="1"/>
          </p:cNvSpPr>
          <p:nvPr>
            <p:ph type="ftr" sz="quarter" idx="11"/>
          </p:nvPr>
        </p:nvSpPr>
        <p:spPr/>
        <p:txBody>
          <a:bodyPr/>
          <a:lstStyle/>
          <a:p>
            <a:pPr>
              <a:defRPr/>
            </a:pPr>
            <a:endParaRPr lang="ru-RU" altLang="ru-RU"/>
          </a:p>
        </p:txBody>
      </p:sp>
      <p:sp>
        <p:nvSpPr>
          <p:cNvPr id="4" name="Slide Number Placeholder 3"/>
          <p:cNvSpPr>
            <a:spLocks noGrp="1"/>
          </p:cNvSpPr>
          <p:nvPr>
            <p:ph type="sldNum" sz="quarter" idx="12"/>
          </p:nvPr>
        </p:nvSpPr>
        <p:spPr/>
        <p:txBody>
          <a:bodyPr/>
          <a:lstStyle/>
          <a:p>
            <a:fld id="{E06F899B-1123-D643-99DC-33E5F4998968}" type="slidenum">
              <a:rPr lang="ru-RU" altLang="ru-RU" smtClean="0"/>
              <a:pPr/>
              <a:t>‹#›</a:t>
            </a:fld>
            <a:endParaRPr lang="ru-RU" altLang="ru-RU"/>
          </a:p>
        </p:txBody>
      </p:sp>
    </p:spTree>
    <p:extLst>
      <p:ext uri="{BB962C8B-B14F-4D97-AF65-F5344CB8AC3E}">
        <p14:creationId xmlns:p14="http://schemas.microsoft.com/office/powerpoint/2010/main" val="97647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95244C61-5324-D040-B061-BCAE436E3375}" type="slidenum">
              <a:rPr lang="ru-RU" altLang="ru-RU" smtClean="0"/>
              <a:pPr/>
              <a:t>‹#›</a:t>
            </a:fld>
            <a:endParaRPr lang="ru-RU" altLang="ru-RU"/>
          </a:p>
        </p:txBody>
      </p:sp>
    </p:spTree>
    <p:extLst>
      <p:ext uri="{BB962C8B-B14F-4D97-AF65-F5344CB8AC3E}">
        <p14:creationId xmlns:p14="http://schemas.microsoft.com/office/powerpoint/2010/main" val="236915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pPr>
              <a:defRPr/>
            </a:pPr>
            <a:endParaRPr lang="ru-RU" altLang="ru-RU"/>
          </a:p>
        </p:txBody>
      </p:sp>
      <p:sp>
        <p:nvSpPr>
          <p:cNvPr id="6" name="Footer Placeholder 5"/>
          <p:cNvSpPr>
            <a:spLocks noGrp="1"/>
          </p:cNvSpPr>
          <p:nvPr>
            <p:ph type="ftr" sz="quarter" idx="11"/>
          </p:nvPr>
        </p:nvSpPr>
        <p:spPr/>
        <p:txBody>
          <a:bodyPr/>
          <a:lstStyle/>
          <a:p>
            <a:pPr>
              <a:defRPr/>
            </a:pPr>
            <a:endParaRPr lang="ru-RU" altLang="ru-RU"/>
          </a:p>
        </p:txBody>
      </p:sp>
      <p:sp>
        <p:nvSpPr>
          <p:cNvPr id="7" name="Slide Number Placeholder 6"/>
          <p:cNvSpPr>
            <a:spLocks noGrp="1"/>
          </p:cNvSpPr>
          <p:nvPr>
            <p:ph type="sldNum" sz="quarter" idx="12"/>
          </p:nvPr>
        </p:nvSpPr>
        <p:spPr/>
        <p:txBody>
          <a:bodyPr/>
          <a:lstStyle/>
          <a:p>
            <a:fld id="{C2C88EFA-9245-A94B-9AFB-0B429AD615F8}" type="slidenum">
              <a:rPr lang="ru-RU" altLang="ru-RU" smtClean="0"/>
              <a:pPr/>
              <a:t>‹#›</a:t>
            </a:fld>
            <a:endParaRPr lang="ru-RU" altLang="ru-RU"/>
          </a:p>
        </p:txBody>
      </p:sp>
    </p:spTree>
    <p:extLst>
      <p:ext uri="{BB962C8B-B14F-4D97-AF65-F5344CB8AC3E}">
        <p14:creationId xmlns:p14="http://schemas.microsoft.com/office/powerpoint/2010/main" val="1987736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lt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lt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79E03A-D3AB-B24C-A911-0296AACC16AA}" type="slidenum">
              <a:rPr lang="ru-RU" altLang="ru-RU" smtClean="0"/>
              <a:pPr/>
              <a:t>‹#›</a:t>
            </a:fld>
            <a:endParaRPr lang="ru-RU" altLang="ru-RU"/>
          </a:p>
        </p:txBody>
      </p:sp>
    </p:spTree>
    <p:extLst>
      <p:ext uri="{BB962C8B-B14F-4D97-AF65-F5344CB8AC3E}">
        <p14:creationId xmlns:p14="http://schemas.microsoft.com/office/powerpoint/2010/main" val="54141069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lt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lt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79E03A-D3AB-B24C-A911-0296AACC16AA}" type="slidenum">
              <a:rPr lang="ru-RU" altLang="ru-RU" smtClean="0"/>
              <a:pPr/>
              <a:t>‹#›</a:t>
            </a:fld>
            <a:endParaRPr lang="ru-RU" altLang="ru-RU"/>
          </a:p>
        </p:txBody>
      </p:sp>
    </p:spTree>
    <p:extLst>
      <p:ext uri="{BB962C8B-B14F-4D97-AF65-F5344CB8AC3E}">
        <p14:creationId xmlns:p14="http://schemas.microsoft.com/office/powerpoint/2010/main" val="220133441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lt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lt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79E03A-D3AB-B24C-A911-0296AACC16AA}" type="slidenum">
              <a:rPr lang="ru-RU" altLang="ru-RU" smtClean="0"/>
              <a:pPr/>
              <a:t>‹#›</a:t>
            </a:fld>
            <a:endParaRPr lang="ru-RU" altLang="ru-RU"/>
          </a:p>
        </p:txBody>
      </p:sp>
    </p:spTree>
    <p:extLst>
      <p:ext uri="{BB962C8B-B14F-4D97-AF65-F5344CB8AC3E}">
        <p14:creationId xmlns:p14="http://schemas.microsoft.com/office/powerpoint/2010/main" val="221813873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B6CCD9-C91E-F477-C12E-0DC18CD9826A}"/>
              </a:ext>
            </a:extLst>
          </p:cNvPr>
          <p:cNvPicPr>
            <a:picLocks noChangeAspect="1"/>
          </p:cNvPicPr>
          <p:nvPr/>
        </p:nvPicPr>
        <p:blipFill rotWithShape="1">
          <a:blip r:embed="rId2"/>
          <a:srcRect t="6250"/>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22960" y="325550"/>
            <a:ext cx="75438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450"/>
              </a:spcAft>
            </a:pPr>
            <a:r>
              <a:rPr lang="en-US" sz="4500">
                <a:solidFill>
                  <a:srgbClr val="FFFFFF"/>
                </a:solidFill>
                <a:latin typeface="+mj-lt"/>
                <a:ea typeface="+mj-ea"/>
                <a:cs typeface="+mj-cs"/>
              </a:rPr>
              <a:t>Grafik dizayn va tasvirni taxrirlash</a:t>
            </a:r>
          </a:p>
        </p:txBody>
      </p:sp>
    </p:spTree>
    <p:extLst>
      <p:ext uri="{BB962C8B-B14F-4D97-AF65-F5344CB8AC3E}">
        <p14:creationId xmlns:p14="http://schemas.microsoft.com/office/powerpoint/2010/main" val="1115264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275856" y="649480"/>
            <a:ext cx="5248348" cy="5875864"/>
          </a:xfrm>
          <a:prstGeom prst="rect">
            <a:avLst/>
          </a:prstGeom>
        </p:spPr>
        <p:txBody>
          <a:bodyPr vert="horz" lIns="91440" tIns="45720" rIns="91440" bIns="45720" rtlCol="0" anchor="ctr">
            <a:normAutofit/>
          </a:bodyPr>
          <a:lstStyle/>
          <a:p>
            <a:pPr algn="just" defTabSz="914400">
              <a:lnSpc>
                <a:spcPct val="90000"/>
              </a:lnSpc>
              <a:spcAft>
                <a:spcPts val="600"/>
              </a:spcAft>
            </a:pPr>
            <a:r>
              <a:rPr lang="en-US" sz="3200" dirty="0"/>
              <a:t>PNG </a:t>
            </a:r>
            <a:r>
              <a:rPr lang="en-US" sz="3200" dirty="0" err="1"/>
              <a:t>grafik</a:t>
            </a:r>
            <a:r>
              <a:rPr lang="en-US" sz="3200" dirty="0"/>
              <a:t> format Web – </a:t>
            </a:r>
            <a:r>
              <a:rPr lang="en-US" sz="3200" dirty="0" err="1"/>
              <a:t>sahifalarda</a:t>
            </a:r>
            <a:r>
              <a:rPr lang="en-US" sz="3200" dirty="0"/>
              <a:t> </a:t>
            </a:r>
            <a:r>
              <a:rPr lang="en-US" sz="3200" dirty="0" err="1"/>
              <a:t>tasvir</a:t>
            </a:r>
            <a:r>
              <a:rPr lang="en-US" sz="3200" dirty="0"/>
              <a:t> </a:t>
            </a:r>
            <a:r>
              <a:rPr lang="en-US" sz="3200" dirty="0" err="1"/>
              <a:t>va</a:t>
            </a:r>
            <a:r>
              <a:rPr lang="en-US" sz="3200" dirty="0"/>
              <a:t> </a:t>
            </a:r>
            <a:r>
              <a:rPr lang="en-US" sz="3200" dirty="0" err="1"/>
              <a:t>grafiklarni</a:t>
            </a:r>
            <a:r>
              <a:rPr lang="en-US" sz="3200" dirty="0"/>
              <a:t> </a:t>
            </a:r>
            <a:r>
              <a:rPr lang="en-US" sz="3200" dirty="0" err="1"/>
              <a:t>joylashtirish</a:t>
            </a:r>
            <a:r>
              <a:rPr lang="en-US" sz="3200" dirty="0"/>
              <a:t> </a:t>
            </a:r>
            <a:r>
              <a:rPr lang="en-US" sz="3200" dirty="0" err="1"/>
              <a:t>uchun</a:t>
            </a:r>
            <a:r>
              <a:rPr lang="en-US" sz="3200" dirty="0"/>
              <a:t> </a:t>
            </a:r>
            <a:r>
              <a:rPr lang="en-US" sz="3200" dirty="0" err="1"/>
              <a:t>maxsus</a:t>
            </a:r>
            <a:r>
              <a:rPr lang="en-US" sz="3200" dirty="0"/>
              <a:t> </a:t>
            </a:r>
            <a:r>
              <a:rPr lang="en-US" sz="3200" dirty="0" err="1"/>
              <a:t>yaratilgan</a:t>
            </a:r>
            <a:r>
              <a:rPr lang="en-US" sz="3200" dirty="0"/>
              <a:t> </a:t>
            </a:r>
            <a:r>
              <a:rPr lang="en-US" sz="3200" dirty="0" err="1"/>
              <a:t>ixchamlash</a:t>
            </a:r>
            <a:r>
              <a:rPr lang="en-US" sz="3200" dirty="0"/>
              <a:t> </a:t>
            </a:r>
            <a:r>
              <a:rPr lang="en-US" sz="3200" dirty="0" err="1"/>
              <a:t>formati</a:t>
            </a:r>
            <a:r>
              <a:rPr lang="en-US" sz="3200" dirty="0"/>
              <a:t> </a:t>
            </a:r>
            <a:r>
              <a:rPr lang="en-US" sz="3200" dirty="0" err="1"/>
              <a:t>bo‘lib</a:t>
            </a:r>
            <a:r>
              <a:rPr lang="en-US" sz="3200" dirty="0"/>
              <a:t> Deflate </a:t>
            </a:r>
            <a:r>
              <a:rPr lang="en-US" sz="3200" dirty="0" err="1"/>
              <a:t>ixchamlash</a:t>
            </a:r>
            <a:r>
              <a:rPr lang="en-US" sz="3200" dirty="0"/>
              <a:t> </a:t>
            </a:r>
            <a:r>
              <a:rPr lang="en-US" sz="3200" dirty="0" err="1"/>
              <a:t>algoritmidan</a:t>
            </a:r>
            <a:r>
              <a:rPr lang="en-US" sz="3200" dirty="0"/>
              <a:t> </a:t>
            </a:r>
            <a:r>
              <a:rPr lang="en-US" sz="3200" dirty="0" err="1"/>
              <a:t>foydalanadi</a:t>
            </a:r>
            <a:r>
              <a:rPr lang="en-US" sz="3200" dirty="0"/>
              <a:t>. Bu format GIF </a:t>
            </a:r>
            <a:r>
              <a:rPr lang="en-US" sz="3200" dirty="0" err="1"/>
              <a:t>va</a:t>
            </a:r>
            <a:r>
              <a:rPr lang="en-US" sz="3200" dirty="0"/>
              <a:t> JPEG </a:t>
            </a:r>
            <a:r>
              <a:rPr lang="en-US" sz="3200" dirty="0" err="1"/>
              <a:t>formatlarining</a:t>
            </a:r>
            <a:r>
              <a:rPr lang="en-US" sz="3200" dirty="0"/>
              <a:t> </a:t>
            </a:r>
            <a:r>
              <a:rPr lang="en-US" sz="3200" dirty="0" err="1"/>
              <a:t>afzallik</a:t>
            </a:r>
            <a:r>
              <a:rPr lang="en-US" sz="3200" dirty="0"/>
              <a:t> </a:t>
            </a:r>
            <a:r>
              <a:rPr lang="en-US" sz="3200" dirty="0" err="1"/>
              <a:t>tomonlarini</a:t>
            </a:r>
            <a:r>
              <a:rPr lang="en-US" sz="3200" dirty="0"/>
              <a:t> </a:t>
            </a:r>
            <a:r>
              <a:rPr lang="en-US" sz="3200" dirty="0" err="1"/>
              <a:t>o‘zida</a:t>
            </a:r>
            <a:r>
              <a:rPr lang="en-US" sz="3200" dirty="0"/>
              <a:t> </a:t>
            </a:r>
            <a:r>
              <a:rPr lang="en-US" sz="3200" dirty="0" err="1"/>
              <a:t>mujassamlashtirgan</a:t>
            </a:r>
            <a:r>
              <a:rPr lang="en-US" sz="3200" dirty="0"/>
              <a:t>.</a:t>
            </a:r>
          </a:p>
        </p:txBody>
      </p:sp>
    </p:spTree>
    <p:extLst>
      <p:ext uri="{BB962C8B-B14F-4D97-AF65-F5344CB8AC3E}">
        <p14:creationId xmlns:p14="http://schemas.microsoft.com/office/powerpoint/2010/main" val="177815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607694" y="649480"/>
            <a:ext cx="4916510" cy="5546047"/>
          </a:xfrm>
          <a:prstGeom prst="rect">
            <a:avLst/>
          </a:prstGeom>
        </p:spPr>
        <p:txBody>
          <a:bodyPr vert="horz" lIns="91440" tIns="45720" rIns="91440" bIns="45720" rtlCol="0" anchor="ctr">
            <a:normAutofit/>
          </a:bodyPr>
          <a:lstStyle/>
          <a:p>
            <a:pPr defTabSz="914400">
              <a:lnSpc>
                <a:spcPct val="90000"/>
              </a:lnSpc>
              <a:spcAft>
                <a:spcPts val="600"/>
              </a:spcAft>
            </a:pPr>
            <a:r>
              <a:rPr lang="en-US" sz="2800"/>
              <a:t>BMP grafik formati Windows operatcion tizimi uchun Microsoft firmasi tomonidan ishlab chiqarilgan. U favqulotda sodda strukturani ifodalaydi va uncha katta bo‘lmagan piktogrammatasvirlarning namoyish etilishini izohlash uchun xizmat qiladi. U grafik interfeyslarda keng qo‘llaniladi.</a:t>
            </a:r>
          </a:p>
        </p:txBody>
      </p:sp>
    </p:spTree>
    <p:extLst>
      <p:ext uri="{BB962C8B-B14F-4D97-AF65-F5344CB8AC3E}">
        <p14:creationId xmlns:p14="http://schemas.microsoft.com/office/powerpoint/2010/main" val="412777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5B22258-EF87-950A-B49E-AF4250392DE9}"/>
              </a:ext>
            </a:extLst>
          </p:cNvPr>
          <p:cNvSpPr>
            <a:spLocks noGrp="1" noChangeArrowheads="1"/>
          </p:cNvSpPr>
          <p:nvPr>
            <p:ph type="title"/>
          </p:nvPr>
        </p:nvSpPr>
        <p:spPr>
          <a:xfrm>
            <a:off x="560388" y="307975"/>
            <a:ext cx="8229600" cy="1371600"/>
          </a:xfrm>
        </p:spPr>
        <p:txBody>
          <a:bodyPr/>
          <a:lstStyle/>
          <a:p>
            <a:pPr eaLnBrk="1" hangingPunct="1"/>
            <a:r>
              <a:rPr lang="en" altLang="ru-RU" sz="3600" dirty="0">
                <a:solidFill>
                  <a:srgbClr val="000099"/>
                </a:solidFill>
                <a:latin typeface="Monotype Corsiva" panose="03010101010201010101" pitchFamily="66" charset="0"/>
              </a:rPr>
              <a:t>Raster, </a:t>
            </a:r>
            <a:r>
              <a:rPr lang="en" altLang="ru-RU" sz="3600" dirty="0" err="1">
                <a:solidFill>
                  <a:srgbClr val="000099"/>
                </a:solidFill>
                <a:latin typeface="Monotype Corsiva" panose="03010101010201010101" pitchFamily="66" charset="0"/>
              </a:rPr>
              <a:t>vektor</a:t>
            </a:r>
            <a:r>
              <a:rPr lang="en" altLang="ru-RU" sz="3600" dirty="0">
                <a:solidFill>
                  <a:srgbClr val="000099"/>
                </a:solidFill>
                <a:latin typeface="Monotype Corsiva" panose="03010101010201010101" pitchFamily="66" charset="0"/>
              </a:rPr>
              <a:t>, </a:t>
            </a:r>
            <a:r>
              <a:rPr lang="en" altLang="ru-RU" sz="3600" dirty="0" err="1">
                <a:solidFill>
                  <a:srgbClr val="000099"/>
                </a:solidFill>
                <a:latin typeface="Monotype Corsiva" panose="03010101010201010101" pitchFamily="66" charset="0"/>
              </a:rPr>
              <a:t>fraktal</a:t>
            </a:r>
            <a:r>
              <a:rPr lang="en" altLang="ru-RU" sz="3600" dirty="0">
                <a:solidFill>
                  <a:srgbClr val="000099"/>
                </a:solidFill>
                <a:latin typeface="Monotype Corsiva" panose="03010101010201010101" pitchFamily="66" charset="0"/>
              </a:rPr>
              <a:t> </a:t>
            </a:r>
            <a:r>
              <a:rPr lang="en" altLang="ru-RU" sz="3600" dirty="0" err="1">
                <a:solidFill>
                  <a:srgbClr val="000099"/>
                </a:solidFill>
                <a:latin typeface="Monotype Corsiva" panose="03010101010201010101" pitchFamily="66" charset="0"/>
              </a:rPr>
              <a:t>grafika</a:t>
            </a:r>
            <a:endParaRPr lang="ru-RU" altLang="ru-RU" sz="3600" dirty="0">
              <a:solidFill>
                <a:srgbClr val="000099"/>
              </a:solidFill>
              <a:latin typeface="Monotype Corsiva" panose="03010101010201010101" pitchFamily="66" charset="0"/>
            </a:endParaRPr>
          </a:p>
        </p:txBody>
      </p:sp>
      <p:sp>
        <p:nvSpPr>
          <p:cNvPr id="39939" name="Rectangle 3">
            <a:extLst>
              <a:ext uri="{FF2B5EF4-FFF2-40B4-BE49-F238E27FC236}">
                <a16:creationId xmlns:a16="http://schemas.microsoft.com/office/drawing/2014/main" id="{B8D0D40E-D3B2-0ECE-706F-95FF5583A172}"/>
              </a:ext>
            </a:extLst>
          </p:cNvPr>
          <p:cNvSpPr>
            <a:spLocks noGrp="1" noChangeArrowheads="1"/>
          </p:cNvSpPr>
          <p:nvPr>
            <p:ph idx="1"/>
          </p:nvPr>
        </p:nvSpPr>
        <p:spPr>
          <a:xfrm>
            <a:off x="468313" y="1916113"/>
            <a:ext cx="2303462" cy="655637"/>
          </a:xfrm>
        </p:spPr>
        <p:txBody>
          <a:bodyPr/>
          <a:lstStyle/>
          <a:p>
            <a:pPr>
              <a:buNone/>
            </a:pPr>
            <a:r>
              <a:rPr lang="en" altLang="ru-RU" i="1" dirty="0" err="1"/>
              <a:t>Rastor</a:t>
            </a:r>
            <a:endParaRPr lang="ru-RU" altLang="ru-RU" i="1" dirty="0"/>
          </a:p>
        </p:txBody>
      </p:sp>
      <p:sp>
        <p:nvSpPr>
          <p:cNvPr id="39940" name="Rectangle 4">
            <a:extLst>
              <a:ext uri="{FF2B5EF4-FFF2-40B4-BE49-F238E27FC236}">
                <a16:creationId xmlns:a16="http://schemas.microsoft.com/office/drawing/2014/main" id="{B2500990-5714-BE58-003A-13F343DD31DF}"/>
              </a:ext>
            </a:extLst>
          </p:cNvPr>
          <p:cNvSpPr>
            <a:spLocks noChangeArrowheads="1"/>
          </p:cNvSpPr>
          <p:nvPr/>
        </p:nvSpPr>
        <p:spPr bwMode="auto">
          <a:xfrm>
            <a:off x="3203575" y="1846263"/>
            <a:ext cx="2293938"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2"/>
              </a:buClr>
              <a:buSzPct val="75000"/>
              <a:buFont typeface="Wingdings" pitchFamily="2" charset="2"/>
              <a:buNone/>
            </a:pPr>
            <a:r>
              <a:rPr lang="en" altLang="ru-RU" i="1">
                <a:latin typeface="Arial" panose="020B0604020202020204" pitchFamily="34" charset="0"/>
              </a:rPr>
              <a:t>Vektor</a:t>
            </a:r>
            <a:endParaRPr lang="ru-RU" altLang="ru-RU" i="1" dirty="0">
              <a:latin typeface="Arial" panose="020B0604020202020204" pitchFamily="34" charset="0"/>
            </a:endParaRPr>
          </a:p>
        </p:txBody>
      </p:sp>
      <p:sp>
        <p:nvSpPr>
          <p:cNvPr id="39941" name="Rectangle 5">
            <a:extLst>
              <a:ext uri="{FF2B5EF4-FFF2-40B4-BE49-F238E27FC236}">
                <a16:creationId xmlns:a16="http://schemas.microsoft.com/office/drawing/2014/main" id="{2B6BB0B4-0D8D-312B-0A19-6CA8AC953BCC}"/>
              </a:ext>
            </a:extLst>
          </p:cNvPr>
          <p:cNvSpPr>
            <a:spLocks noChangeArrowheads="1"/>
          </p:cNvSpPr>
          <p:nvPr/>
        </p:nvSpPr>
        <p:spPr bwMode="auto">
          <a:xfrm>
            <a:off x="5795963" y="1844675"/>
            <a:ext cx="294163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2"/>
              </a:buClr>
              <a:buSzPct val="75000"/>
              <a:buFont typeface="Wingdings" pitchFamily="2" charset="2"/>
              <a:buNone/>
            </a:pPr>
            <a:r>
              <a:rPr lang="en" altLang="ru-RU" i="1">
                <a:latin typeface="Arial" panose="020B0604020202020204" pitchFamily="34" charset="0"/>
              </a:rPr>
              <a:t>Fraktal</a:t>
            </a:r>
            <a:endParaRPr lang="ru-RU" altLang="ru-RU" i="1" dirty="0">
              <a:latin typeface="Arial" panose="020B0604020202020204" pitchFamily="34" charset="0"/>
            </a:endParaRPr>
          </a:p>
        </p:txBody>
      </p:sp>
      <p:sp>
        <p:nvSpPr>
          <p:cNvPr id="39942" name="Line 6">
            <a:extLst>
              <a:ext uri="{FF2B5EF4-FFF2-40B4-BE49-F238E27FC236}">
                <a16:creationId xmlns:a16="http://schemas.microsoft.com/office/drawing/2014/main" id="{FAE8FFEE-4536-776A-DA76-4407A3FB2F5F}"/>
              </a:ext>
            </a:extLst>
          </p:cNvPr>
          <p:cNvSpPr>
            <a:spLocks noChangeShapeType="1"/>
          </p:cNvSpPr>
          <p:nvPr/>
        </p:nvSpPr>
        <p:spPr bwMode="auto">
          <a:xfrm flipH="1">
            <a:off x="4427538" y="1484313"/>
            <a:ext cx="0" cy="576262"/>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39943" name="Line 7">
            <a:extLst>
              <a:ext uri="{FF2B5EF4-FFF2-40B4-BE49-F238E27FC236}">
                <a16:creationId xmlns:a16="http://schemas.microsoft.com/office/drawing/2014/main" id="{74D27D3A-BAFF-3917-A2E6-681A08B9B8E1}"/>
              </a:ext>
            </a:extLst>
          </p:cNvPr>
          <p:cNvSpPr>
            <a:spLocks noChangeShapeType="1"/>
          </p:cNvSpPr>
          <p:nvPr/>
        </p:nvSpPr>
        <p:spPr bwMode="auto">
          <a:xfrm>
            <a:off x="4427538" y="1484313"/>
            <a:ext cx="2303462" cy="504825"/>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39944" name="Line 8">
            <a:extLst>
              <a:ext uri="{FF2B5EF4-FFF2-40B4-BE49-F238E27FC236}">
                <a16:creationId xmlns:a16="http://schemas.microsoft.com/office/drawing/2014/main" id="{4CD40ECA-F8A3-00DB-8518-A1146927774B}"/>
              </a:ext>
            </a:extLst>
          </p:cNvPr>
          <p:cNvSpPr>
            <a:spLocks noChangeShapeType="1"/>
          </p:cNvSpPr>
          <p:nvPr/>
        </p:nvSpPr>
        <p:spPr bwMode="auto">
          <a:xfrm flipH="1">
            <a:off x="2266950" y="1484313"/>
            <a:ext cx="2160588" cy="504825"/>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pic>
        <p:nvPicPr>
          <p:cNvPr id="39945" name="Picture 9" descr="05">
            <a:extLst>
              <a:ext uri="{FF2B5EF4-FFF2-40B4-BE49-F238E27FC236}">
                <a16:creationId xmlns:a16="http://schemas.microsoft.com/office/drawing/2014/main" id="{138323A7-9813-2520-CFCB-3C675F0D5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420938"/>
            <a:ext cx="237648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11">
            <a:extLst>
              <a:ext uri="{FF2B5EF4-FFF2-40B4-BE49-F238E27FC236}">
                <a16:creationId xmlns:a16="http://schemas.microsoft.com/office/drawing/2014/main" id="{DD3FDA4F-CA46-2985-6D61-23236A76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420938"/>
            <a:ext cx="26717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Line 13">
            <a:extLst>
              <a:ext uri="{FF2B5EF4-FFF2-40B4-BE49-F238E27FC236}">
                <a16:creationId xmlns:a16="http://schemas.microsoft.com/office/drawing/2014/main" id="{3CE49C58-1602-C500-CD01-54C7E42518D2}"/>
              </a:ext>
            </a:extLst>
          </p:cNvPr>
          <p:cNvSpPr>
            <a:spLocks noChangeShapeType="1"/>
          </p:cNvSpPr>
          <p:nvPr/>
        </p:nvSpPr>
        <p:spPr bwMode="auto">
          <a:xfrm>
            <a:off x="1763713" y="4292600"/>
            <a:ext cx="0" cy="1584325"/>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39950" name="Line 14">
            <a:extLst>
              <a:ext uri="{FF2B5EF4-FFF2-40B4-BE49-F238E27FC236}">
                <a16:creationId xmlns:a16="http://schemas.microsoft.com/office/drawing/2014/main" id="{14A61D5B-2DA9-C81A-5AB7-F9070398E4F1}"/>
              </a:ext>
            </a:extLst>
          </p:cNvPr>
          <p:cNvSpPr>
            <a:spLocks noChangeShapeType="1"/>
          </p:cNvSpPr>
          <p:nvPr/>
        </p:nvSpPr>
        <p:spPr bwMode="auto">
          <a:xfrm>
            <a:off x="4140200" y="4292600"/>
            <a:ext cx="0" cy="1584325"/>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39951" name="Line 15">
            <a:extLst>
              <a:ext uri="{FF2B5EF4-FFF2-40B4-BE49-F238E27FC236}">
                <a16:creationId xmlns:a16="http://schemas.microsoft.com/office/drawing/2014/main" id="{37ACE8CC-41D2-4C75-4826-40B19213B870}"/>
              </a:ext>
            </a:extLst>
          </p:cNvPr>
          <p:cNvSpPr>
            <a:spLocks noChangeShapeType="1"/>
          </p:cNvSpPr>
          <p:nvPr/>
        </p:nvSpPr>
        <p:spPr bwMode="auto">
          <a:xfrm>
            <a:off x="7164388" y="4221163"/>
            <a:ext cx="0" cy="1655762"/>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39952" name="Rectangle 16">
            <a:extLst>
              <a:ext uri="{FF2B5EF4-FFF2-40B4-BE49-F238E27FC236}">
                <a16:creationId xmlns:a16="http://schemas.microsoft.com/office/drawing/2014/main" id="{880A66DB-140B-1977-E08B-BB3EFB218593}"/>
              </a:ext>
            </a:extLst>
          </p:cNvPr>
          <p:cNvSpPr>
            <a:spLocks noChangeArrowheads="1"/>
          </p:cNvSpPr>
          <p:nvPr/>
        </p:nvSpPr>
        <p:spPr bwMode="auto">
          <a:xfrm>
            <a:off x="539750" y="5805488"/>
            <a:ext cx="2303463"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i="1" dirty="0">
                <a:latin typeface="Arial" panose="020B0604020202020204" pitchFamily="34" charset="0"/>
              </a:rPr>
              <a:t>nuqta</a:t>
            </a:r>
            <a:endParaRPr lang="ru-RU" altLang="ru-RU" i="1" dirty="0">
              <a:latin typeface="Arial" panose="020B0604020202020204" pitchFamily="34" charset="0"/>
            </a:endParaRPr>
          </a:p>
        </p:txBody>
      </p:sp>
      <p:sp>
        <p:nvSpPr>
          <p:cNvPr id="39953" name="Rectangle 17">
            <a:extLst>
              <a:ext uri="{FF2B5EF4-FFF2-40B4-BE49-F238E27FC236}">
                <a16:creationId xmlns:a16="http://schemas.microsoft.com/office/drawing/2014/main" id="{7CBE5537-B523-3C2E-4EAF-8C7FB4758A68}"/>
              </a:ext>
            </a:extLst>
          </p:cNvPr>
          <p:cNvSpPr>
            <a:spLocks noChangeArrowheads="1"/>
          </p:cNvSpPr>
          <p:nvPr/>
        </p:nvSpPr>
        <p:spPr bwMode="auto">
          <a:xfrm>
            <a:off x="2663035" y="5805488"/>
            <a:ext cx="295115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US" altLang="ru-RU" i="1" dirty="0" err="1">
                <a:latin typeface="Arial" panose="020B0604020202020204" pitchFamily="34" charset="0"/>
              </a:rPr>
              <a:t>Chiziq</a:t>
            </a:r>
            <a:r>
              <a:rPr lang="en-US" altLang="ru-RU" i="1" dirty="0">
                <a:latin typeface="Arial" panose="020B0604020202020204" pitchFamily="34" charset="0"/>
              </a:rPr>
              <a:t>(</a:t>
            </a:r>
            <a:r>
              <a:rPr lang="ru-RU" altLang="ru-RU" i="1" dirty="0">
                <a:latin typeface="Arial" panose="020B0604020202020204" pitchFamily="34" charset="0"/>
              </a:rPr>
              <a:t>линия</a:t>
            </a:r>
            <a:r>
              <a:rPr lang="en-US" altLang="ru-RU" i="1" dirty="0">
                <a:latin typeface="Arial" panose="020B0604020202020204" pitchFamily="34" charset="0"/>
              </a:rPr>
              <a:t>)</a:t>
            </a:r>
            <a:endParaRPr lang="ru-RU" altLang="ru-RU" i="1" dirty="0">
              <a:latin typeface="Arial" panose="020B0604020202020204" pitchFamily="34" charset="0"/>
            </a:endParaRPr>
          </a:p>
        </p:txBody>
      </p:sp>
      <p:sp>
        <p:nvSpPr>
          <p:cNvPr id="39954" name="Rectangle 18">
            <a:extLst>
              <a:ext uri="{FF2B5EF4-FFF2-40B4-BE49-F238E27FC236}">
                <a16:creationId xmlns:a16="http://schemas.microsoft.com/office/drawing/2014/main" id="{F60DC4CE-74A3-0731-6D87-70C8F4FD4966}"/>
              </a:ext>
            </a:extLst>
          </p:cNvPr>
          <p:cNvSpPr>
            <a:spLocks noChangeArrowheads="1"/>
          </p:cNvSpPr>
          <p:nvPr/>
        </p:nvSpPr>
        <p:spPr bwMode="auto">
          <a:xfrm>
            <a:off x="5795963" y="5734050"/>
            <a:ext cx="280828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i="1">
                <a:latin typeface="Arial" panose="020B0604020202020204" pitchFamily="34" charset="0"/>
              </a:rPr>
              <a:t>uchburchak</a:t>
            </a:r>
            <a:endParaRPr lang="ru-RU" altLang="ru-RU" i="1" dirty="0">
              <a:latin typeface="Arial" panose="020B0604020202020204" pitchFamily="34" charset="0"/>
            </a:endParaRPr>
          </a:p>
        </p:txBody>
      </p:sp>
      <p:sp>
        <p:nvSpPr>
          <p:cNvPr id="39948" name="Rectangle 12">
            <a:extLst>
              <a:ext uri="{FF2B5EF4-FFF2-40B4-BE49-F238E27FC236}">
                <a16:creationId xmlns:a16="http://schemas.microsoft.com/office/drawing/2014/main" id="{0D5A5DBF-EF57-9158-D1BB-5AF082460A08}"/>
              </a:ext>
            </a:extLst>
          </p:cNvPr>
          <p:cNvSpPr>
            <a:spLocks noChangeArrowheads="1"/>
          </p:cNvSpPr>
          <p:nvPr/>
        </p:nvSpPr>
        <p:spPr bwMode="auto">
          <a:xfrm>
            <a:off x="539750" y="4724400"/>
            <a:ext cx="799306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 altLang="ru-RU" sz="5400">
                <a:solidFill>
                  <a:srgbClr val="000099"/>
                </a:solidFill>
                <a:latin typeface="Monotype Corsiva" panose="03010101010201010101" pitchFamily="66" charset="0"/>
              </a:rPr>
              <a:t>Eng kichik element</a:t>
            </a:r>
            <a:endParaRPr lang="ru-RU" altLang="ru-RU" sz="5400" dirty="0">
              <a:solidFill>
                <a:srgbClr val="000099"/>
              </a:solidFill>
              <a:latin typeface="Monotype Corsiva" panose="03010101010201010101" pitchFamily="66" charset="0"/>
            </a:endParaRPr>
          </a:p>
        </p:txBody>
      </p:sp>
      <p:pic>
        <p:nvPicPr>
          <p:cNvPr id="39956" name="Picture 20">
            <a:extLst>
              <a:ext uri="{FF2B5EF4-FFF2-40B4-BE49-F238E27FC236}">
                <a16:creationId xmlns:a16="http://schemas.microsoft.com/office/drawing/2014/main" id="{8D79C8AD-801A-20DC-C730-D465B36E3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420938"/>
            <a:ext cx="237490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blinds(horizontal)">
                                      <p:cBhvr>
                                        <p:cTn id="7" dur="500"/>
                                        <p:tgtEl>
                                          <p:spTgt spid="39944"/>
                                        </p:tgtEl>
                                      </p:cBhvr>
                                    </p:animEffect>
                                  </p:childTnLst>
                                </p:cTn>
                              </p:par>
                              <p:par>
                                <p:cTn id="8" presetID="3" presetClass="entr" presetSubtype="10" fill="hold" nodeType="withEffect">
                                  <p:stCondLst>
                                    <p:cond delay="0"/>
                                  </p:stCondLst>
                                  <p:childTnLst>
                                    <p:set>
                                      <p:cBhvr>
                                        <p:cTn id="9" dur="1" fill="hold">
                                          <p:stCondLst>
                                            <p:cond delay="0"/>
                                          </p:stCondLst>
                                        </p:cTn>
                                        <p:tgtEl>
                                          <p:spTgt spid="39945"/>
                                        </p:tgtEl>
                                        <p:attrNameLst>
                                          <p:attrName>style.visibility</p:attrName>
                                        </p:attrNameLst>
                                      </p:cBhvr>
                                      <p:to>
                                        <p:strVal val="visible"/>
                                      </p:to>
                                    </p:set>
                                    <p:animEffect transition="in" filter="blinds(horizontal)">
                                      <p:cBhvr>
                                        <p:cTn id="10" dur="500"/>
                                        <p:tgtEl>
                                          <p:spTgt spid="39945"/>
                                        </p:tgtEl>
                                      </p:cBhvr>
                                    </p:animEffect>
                                  </p:childTnLst>
                                </p:cTn>
                              </p:par>
                              <p:par>
                                <p:cTn id="11" presetID="3" presetClass="entr" presetSubtype="10" fill="hold" nodeType="withEffect">
                                  <p:stCondLst>
                                    <p:cond delay="0"/>
                                  </p:stCondLst>
                                  <p:childTnLst>
                                    <p:set>
                                      <p:cBhvr>
                                        <p:cTn id="12"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13" dur="500"/>
                                        <p:tgtEl>
                                          <p:spTgt spid="3993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9942"/>
                                        </p:tgtEl>
                                        <p:attrNameLst>
                                          <p:attrName>style.visibility</p:attrName>
                                        </p:attrNameLst>
                                      </p:cBhvr>
                                      <p:to>
                                        <p:strVal val="visible"/>
                                      </p:to>
                                    </p:set>
                                    <p:animEffect transition="in" filter="blinds(horizontal)">
                                      <p:cBhvr>
                                        <p:cTn id="18" dur="500"/>
                                        <p:tgtEl>
                                          <p:spTgt spid="39942"/>
                                        </p:tgtEl>
                                      </p:cBhvr>
                                    </p:animEffect>
                                  </p:childTnLst>
                                </p:cTn>
                              </p:par>
                              <p:par>
                                <p:cTn id="19" presetID="3" presetClass="entr" presetSubtype="10" fill="hold" nodeType="withEffect">
                                  <p:stCondLst>
                                    <p:cond delay="0"/>
                                  </p:stCondLst>
                                  <p:childTnLst>
                                    <p:set>
                                      <p:cBhvr>
                                        <p:cTn id="20" dur="1" fill="hold">
                                          <p:stCondLst>
                                            <p:cond delay="0"/>
                                          </p:stCondLst>
                                        </p:cTn>
                                        <p:tgtEl>
                                          <p:spTgt spid="39956"/>
                                        </p:tgtEl>
                                        <p:attrNameLst>
                                          <p:attrName>style.visibility</p:attrName>
                                        </p:attrNameLst>
                                      </p:cBhvr>
                                      <p:to>
                                        <p:strVal val="visible"/>
                                      </p:to>
                                    </p:set>
                                    <p:animEffect transition="in" filter="blinds(horizontal)">
                                      <p:cBhvr>
                                        <p:cTn id="21" dur="500"/>
                                        <p:tgtEl>
                                          <p:spTgt spid="39956"/>
                                        </p:tgtEl>
                                      </p:cBhvr>
                                    </p:animEffect>
                                  </p:childTnLst>
                                </p:cTn>
                              </p:par>
                              <p:par>
                                <p:cTn id="22" presetID="3" presetClass="entr" presetSubtype="10" fill="hold" nodeType="withEffect">
                                  <p:stCondLst>
                                    <p:cond delay="0"/>
                                  </p:stCondLst>
                                  <p:childTnLst>
                                    <p:set>
                                      <p:cBhvr>
                                        <p:cTn id="23" dur="1" fill="hold">
                                          <p:stCondLst>
                                            <p:cond delay="0"/>
                                          </p:stCondLst>
                                        </p:cTn>
                                        <p:tgtEl>
                                          <p:spTgt spid="39940"/>
                                        </p:tgtEl>
                                        <p:attrNameLst>
                                          <p:attrName>style.visibility</p:attrName>
                                        </p:attrNameLst>
                                      </p:cBhvr>
                                      <p:to>
                                        <p:strVal val="visible"/>
                                      </p:to>
                                    </p:set>
                                    <p:animEffect transition="in" filter="blinds(horizontal)">
                                      <p:cBhvr>
                                        <p:cTn id="24" dur="500"/>
                                        <p:tgtEl>
                                          <p:spTgt spid="399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9943"/>
                                        </p:tgtEl>
                                        <p:attrNameLst>
                                          <p:attrName>style.visibility</p:attrName>
                                        </p:attrNameLst>
                                      </p:cBhvr>
                                      <p:to>
                                        <p:strVal val="visible"/>
                                      </p:to>
                                    </p:set>
                                    <p:animEffect transition="in" filter="blinds(horizontal)">
                                      <p:cBhvr>
                                        <p:cTn id="29" dur="500"/>
                                        <p:tgtEl>
                                          <p:spTgt spid="39943"/>
                                        </p:tgtEl>
                                      </p:cBhvr>
                                    </p:animEffect>
                                  </p:childTnLst>
                                </p:cTn>
                              </p:par>
                              <p:par>
                                <p:cTn id="30" presetID="3" presetClass="entr" presetSubtype="10" fill="hold" nodeType="withEffect">
                                  <p:stCondLst>
                                    <p:cond delay="0"/>
                                  </p:stCondLst>
                                  <p:childTnLst>
                                    <p:set>
                                      <p:cBhvr>
                                        <p:cTn id="31" dur="1" fill="hold">
                                          <p:stCondLst>
                                            <p:cond delay="0"/>
                                          </p:stCondLst>
                                        </p:cTn>
                                        <p:tgtEl>
                                          <p:spTgt spid="39947"/>
                                        </p:tgtEl>
                                        <p:attrNameLst>
                                          <p:attrName>style.visibility</p:attrName>
                                        </p:attrNameLst>
                                      </p:cBhvr>
                                      <p:to>
                                        <p:strVal val="visible"/>
                                      </p:to>
                                    </p:set>
                                    <p:animEffect transition="in" filter="blinds(horizontal)">
                                      <p:cBhvr>
                                        <p:cTn id="32" dur="500"/>
                                        <p:tgtEl>
                                          <p:spTgt spid="39947"/>
                                        </p:tgtEl>
                                      </p:cBhvr>
                                    </p:animEffect>
                                  </p:childTnLst>
                                </p:cTn>
                              </p:par>
                              <p:par>
                                <p:cTn id="33" presetID="3" presetClass="entr" presetSubtype="10" fill="hold" nodeType="withEffect">
                                  <p:stCondLst>
                                    <p:cond delay="0"/>
                                  </p:stCondLst>
                                  <p:childTnLst>
                                    <p:set>
                                      <p:cBhvr>
                                        <p:cTn id="34" dur="1" fill="hold">
                                          <p:stCondLst>
                                            <p:cond delay="0"/>
                                          </p:stCondLst>
                                        </p:cTn>
                                        <p:tgtEl>
                                          <p:spTgt spid="39941"/>
                                        </p:tgtEl>
                                        <p:attrNameLst>
                                          <p:attrName>style.visibility</p:attrName>
                                        </p:attrNameLst>
                                      </p:cBhvr>
                                      <p:to>
                                        <p:strVal val="visible"/>
                                      </p:to>
                                    </p:set>
                                    <p:animEffect transition="in" filter="blinds(horizontal)">
                                      <p:cBhvr>
                                        <p:cTn id="35" dur="500"/>
                                        <p:tgtEl>
                                          <p:spTgt spid="3994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9948"/>
                                        </p:tgtEl>
                                        <p:attrNameLst>
                                          <p:attrName>style.visibility</p:attrName>
                                        </p:attrNameLst>
                                      </p:cBhvr>
                                      <p:to>
                                        <p:strVal val="visible"/>
                                      </p:to>
                                    </p:set>
                                    <p:animEffect transition="in" filter="blinds(horizontal)">
                                      <p:cBhvr>
                                        <p:cTn id="40" dur="500"/>
                                        <p:tgtEl>
                                          <p:spTgt spid="39948"/>
                                        </p:tgtEl>
                                      </p:cBhvr>
                                    </p:animEffect>
                                  </p:childTnLst>
                                </p:cTn>
                              </p:par>
                              <p:par>
                                <p:cTn id="41" presetID="3" presetClass="entr" presetSubtype="10" fill="hold" nodeType="withEffect">
                                  <p:stCondLst>
                                    <p:cond delay="0"/>
                                  </p:stCondLst>
                                  <p:childTnLst>
                                    <p:set>
                                      <p:cBhvr>
                                        <p:cTn id="42" dur="1" fill="hold">
                                          <p:stCondLst>
                                            <p:cond delay="0"/>
                                          </p:stCondLst>
                                        </p:cTn>
                                        <p:tgtEl>
                                          <p:spTgt spid="39949"/>
                                        </p:tgtEl>
                                        <p:attrNameLst>
                                          <p:attrName>style.visibility</p:attrName>
                                        </p:attrNameLst>
                                      </p:cBhvr>
                                      <p:to>
                                        <p:strVal val="visible"/>
                                      </p:to>
                                    </p:set>
                                    <p:animEffect transition="in" filter="blinds(horizontal)">
                                      <p:cBhvr>
                                        <p:cTn id="43" dur="500"/>
                                        <p:tgtEl>
                                          <p:spTgt spid="39949"/>
                                        </p:tgtEl>
                                      </p:cBhvr>
                                    </p:animEffect>
                                  </p:childTnLst>
                                </p:cTn>
                              </p:par>
                              <p:par>
                                <p:cTn id="44" presetID="3" presetClass="entr" presetSubtype="10" fill="hold" nodeType="withEffect">
                                  <p:stCondLst>
                                    <p:cond delay="0"/>
                                  </p:stCondLst>
                                  <p:childTnLst>
                                    <p:set>
                                      <p:cBhvr>
                                        <p:cTn id="45" dur="1" fill="hold">
                                          <p:stCondLst>
                                            <p:cond delay="0"/>
                                          </p:stCondLst>
                                        </p:cTn>
                                        <p:tgtEl>
                                          <p:spTgt spid="39950"/>
                                        </p:tgtEl>
                                        <p:attrNameLst>
                                          <p:attrName>style.visibility</p:attrName>
                                        </p:attrNameLst>
                                      </p:cBhvr>
                                      <p:to>
                                        <p:strVal val="visible"/>
                                      </p:to>
                                    </p:set>
                                    <p:animEffect transition="in" filter="blinds(horizontal)">
                                      <p:cBhvr>
                                        <p:cTn id="46" dur="500"/>
                                        <p:tgtEl>
                                          <p:spTgt spid="39950"/>
                                        </p:tgtEl>
                                      </p:cBhvr>
                                    </p:animEffect>
                                  </p:childTnLst>
                                </p:cTn>
                              </p:par>
                              <p:par>
                                <p:cTn id="47" presetID="3" presetClass="entr" presetSubtype="10" fill="hold" nodeType="withEffect">
                                  <p:stCondLst>
                                    <p:cond delay="0"/>
                                  </p:stCondLst>
                                  <p:childTnLst>
                                    <p:set>
                                      <p:cBhvr>
                                        <p:cTn id="48" dur="1" fill="hold">
                                          <p:stCondLst>
                                            <p:cond delay="0"/>
                                          </p:stCondLst>
                                        </p:cTn>
                                        <p:tgtEl>
                                          <p:spTgt spid="39951"/>
                                        </p:tgtEl>
                                        <p:attrNameLst>
                                          <p:attrName>style.visibility</p:attrName>
                                        </p:attrNameLst>
                                      </p:cBhvr>
                                      <p:to>
                                        <p:strVal val="visible"/>
                                      </p:to>
                                    </p:set>
                                    <p:animEffect transition="in" filter="blinds(horizontal)">
                                      <p:cBhvr>
                                        <p:cTn id="49" dur="500"/>
                                        <p:tgtEl>
                                          <p:spTgt spid="399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16" fill="hold" nodeType="clickEffect">
                                  <p:stCondLst>
                                    <p:cond delay="0"/>
                                  </p:stCondLst>
                                  <p:childTnLst>
                                    <p:set>
                                      <p:cBhvr>
                                        <p:cTn id="53" dur="1" fill="hold">
                                          <p:stCondLst>
                                            <p:cond delay="0"/>
                                          </p:stCondLst>
                                        </p:cTn>
                                        <p:tgtEl>
                                          <p:spTgt spid="39952"/>
                                        </p:tgtEl>
                                        <p:attrNameLst>
                                          <p:attrName>style.visibility</p:attrName>
                                        </p:attrNameLst>
                                      </p:cBhvr>
                                      <p:to>
                                        <p:strVal val="visible"/>
                                      </p:to>
                                    </p:set>
                                    <p:animEffect transition="in" filter="box(in)">
                                      <p:cBhvr>
                                        <p:cTn id="54" dur="500"/>
                                        <p:tgtEl>
                                          <p:spTgt spid="3995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16" fill="hold" nodeType="clickEffect">
                                  <p:stCondLst>
                                    <p:cond delay="0"/>
                                  </p:stCondLst>
                                  <p:childTnLst>
                                    <p:set>
                                      <p:cBhvr>
                                        <p:cTn id="58" dur="1" fill="hold">
                                          <p:stCondLst>
                                            <p:cond delay="0"/>
                                          </p:stCondLst>
                                        </p:cTn>
                                        <p:tgtEl>
                                          <p:spTgt spid="39953"/>
                                        </p:tgtEl>
                                        <p:attrNameLst>
                                          <p:attrName>style.visibility</p:attrName>
                                        </p:attrNameLst>
                                      </p:cBhvr>
                                      <p:to>
                                        <p:strVal val="visible"/>
                                      </p:to>
                                    </p:set>
                                    <p:animEffect transition="in" filter="box(in)">
                                      <p:cBhvr>
                                        <p:cTn id="59" dur="500"/>
                                        <p:tgtEl>
                                          <p:spTgt spid="399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39954"/>
                                        </p:tgtEl>
                                        <p:attrNameLst>
                                          <p:attrName>style.visibility</p:attrName>
                                        </p:attrNameLst>
                                      </p:cBhvr>
                                      <p:to>
                                        <p:strVal val="visible"/>
                                      </p:to>
                                    </p:set>
                                    <p:animEffect transition="in" filter="box(in)">
                                      <p:cBhvr>
                                        <p:cTn id="64" dur="500"/>
                                        <p:tgtEl>
                                          <p:spTgt spid="3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P spid="39940" grpId="0"/>
      <p:bldP spid="39941" grpId="0"/>
      <p:bldP spid="39952" grpId="0"/>
      <p:bldP spid="39953" grpId="0"/>
      <p:bldP spid="39954" grpId="0"/>
      <p:bldP spid="399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879498EF-C975-9355-E0F1-70631097E90E}"/>
              </a:ext>
            </a:extLst>
          </p:cNvPr>
          <p:cNvSpPr>
            <a:spLocks noGrp="1" noChangeArrowheads="1"/>
          </p:cNvSpPr>
          <p:nvPr>
            <p:ph type="title"/>
          </p:nvPr>
        </p:nvSpPr>
        <p:spPr>
          <a:xfrm>
            <a:off x="323850" y="0"/>
            <a:ext cx="8229600" cy="1371600"/>
          </a:xfrm>
          <a:noFill/>
        </p:spPr>
        <p:txBody>
          <a:bodyPr/>
          <a:lstStyle/>
          <a:p>
            <a:pPr eaLnBrk="1" hangingPunct="1"/>
            <a:r>
              <a:rPr lang="en" altLang="ru-RU" dirty="0" err="1"/>
              <a:t>Rastor</a:t>
            </a:r>
            <a:r>
              <a:rPr lang="en" altLang="ru-RU" dirty="0"/>
              <a:t> </a:t>
            </a:r>
            <a:r>
              <a:rPr lang="en" altLang="ru-RU" dirty="0" err="1"/>
              <a:t>grafikasi</a:t>
            </a:r>
            <a:endParaRPr lang="ru-RU" altLang="ru-RU" dirty="0"/>
          </a:p>
        </p:txBody>
      </p:sp>
      <p:pic>
        <p:nvPicPr>
          <p:cNvPr id="8195" name="Picture 5">
            <a:extLst>
              <a:ext uri="{FF2B5EF4-FFF2-40B4-BE49-F238E27FC236}">
                <a16:creationId xmlns:a16="http://schemas.microsoft.com/office/drawing/2014/main" id="{1296FB75-ABCD-067B-603A-0D560A815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125538"/>
            <a:ext cx="2608262" cy="18716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8196" name="Picture 6" descr="05">
            <a:extLst>
              <a:ext uri="{FF2B5EF4-FFF2-40B4-BE49-F238E27FC236}">
                <a16:creationId xmlns:a16="http://schemas.microsoft.com/office/drawing/2014/main" id="{8F8E79FF-A1D3-F2FF-E04D-DCE64A204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25538"/>
            <a:ext cx="237648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10">
            <a:extLst>
              <a:ext uri="{FF2B5EF4-FFF2-40B4-BE49-F238E27FC236}">
                <a16:creationId xmlns:a16="http://schemas.microsoft.com/office/drawing/2014/main" id="{DFF59D6D-C41F-B56B-0053-F7F24B156E0A}"/>
              </a:ext>
            </a:extLst>
          </p:cNvPr>
          <p:cNvSpPr>
            <a:spLocks noChangeArrowheads="1"/>
          </p:cNvSpPr>
          <p:nvPr/>
        </p:nvSpPr>
        <p:spPr bwMode="auto">
          <a:xfrm>
            <a:off x="179388" y="1773238"/>
            <a:ext cx="1008062" cy="6477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198" name="Line 11">
            <a:extLst>
              <a:ext uri="{FF2B5EF4-FFF2-40B4-BE49-F238E27FC236}">
                <a16:creationId xmlns:a16="http://schemas.microsoft.com/office/drawing/2014/main" id="{76630F94-CA4A-D205-9B2F-F7EB66C7D439}"/>
              </a:ext>
            </a:extLst>
          </p:cNvPr>
          <p:cNvSpPr>
            <a:spLocks noChangeShapeType="1"/>
          </p:cNvSpPr>
          <p:nvPr/>
        </p:nvSpPr>
        <p:spPr bwMode="auto">
          <a:xfrm>
            <a:off x="1187450" y="2133600"/>
            <a:ext cx="151288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pic>
        <p:nvPicPr>
          <p:cNvPr id="8199" name="Picture 12">
            <a:extLst>
              <a:ext uri="{FF2B5EF4-FFF2-40B4-BE49-F238E27FC236}">
                <a16:creationId xmlns:a16="http://schemas.microsoft.com/office/drawing/2014/main" id="{D941D0AE-EEBD-B468-8F9F-64C7D2326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125538"/>
            <a:ext cx="2663825" cy="18716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200" name="Line 14">
            <a:extLst>
              <a:ext uri="{FF2B5EF4-FFF2-40B4-BE49-F238E27FC236}">
                <a16:creationId xmlns:a16="http://schemas.microsoft.com/office/drawing/2014/main" id="{7CB0DC5E-435C-77B4-3A41-8B6CBC3BEB8F}"/>
              </a:ext>
            </a:extLst>
          </p:cNvPr>
          <p:cNvSpPr>
            <a:spLocks noChangeShapeType="1"/>
          </p:cNvSpPr>
          <p:nvPr/>
        </p:nvSpPr>
        <p:spPr bwMode="auto">
          <a:xfrm>
            <a:off x="4211638" y="2060575"/>
            <a:ext cx="18002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8201" name="Rectangle 13">
            <a:extLst>
              <a:ext uri="{FF2B5EF4-FFF2-40B4-BE49-F238E27FC236}">
                <a16:creationId xmlns:a16="http://schemas.microsoft.com/office/drawing/2014/main" id="{CF00C15D-6EA0-D08F-90AF-C46AD70F6CC4}"/>
              </a:ext>
            </a:extLst>
          </p:cNvPr>
          <p:cNvSpPr>
            <a:spLocks noChangeArrowheads="1"/>
          </p:cNvSpPr>
          <p:nvPr/>
        </p:nvSpPr>
        <p:spPr bwMode="auto">
          <a:xfrm>
            <a:off x="3203575" y="1700213"/>
            <a:ext cx="1008063" cy="6477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8202" name="Rectangle 15">
            <a:extLst>
              <a:ext uri="{FF2B5EF4-FFF2-40B4-BE49-F238E27FC236}">
                <a16:creationId xmlns:a16="http://schemas.microsoft.com/office/drawing/2014/main" id="{DF9767E5-5AC1-D63F-B305-19C07FA1F659}"/>
              </a:ext>
            </a:extLst>
          </p:cNvPr>
          <p:cNvSpPr>
            <a:spLocks noChangeArrowheads="1"/>
          </p:cNvSpPr>
          <p:nvPr/>
        </p:nvSpPr>
        <p:spPr bwMode="auto">
          <a:xfrm>
            <a:off x="179388" y="3284538"/>
            <a:ext cx="87852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buClr>
                <a:schemeClr val="bg2"/>
              </a:buClr>
              <a:buSzPct val="75000"/>
              <a:buFont typeface="Wingdings" pitchFamily="2" charset="2"/>
              <a:buNone/>
            </a:pPr>
            <a:r>
              <a:rPr lang="en" altLang="ru-RU" sz="2400" i="1">
                <a:latin typeface="Arial" panose="020B0604020202020204" pitchFamily="34" charset="0"/>
              </a:rPr>
              <a:t>Agar tasviri on-ekranda bo'lsa, nuqta piksel deyiladi. Standart o'lchamlari: 640X480, 800X600, 1024X768, 1200X1024 va boshqalar.
Tasvirning o'lchami uning o'lchamlari bilan bevosita bog'liq bo'lib, u dyuym (dpi) nuqta bilan o'lchanadi.
Masalan, 15" monitorning ekrani 28X21 sm. 800X600 pikselli ekran moslamasi bilan va 1"=25,4mm ekanligini hisobga olgan holda, uning o'lchami 72 dpi bo'ladi.</a:t>
            </a:r>
            <a:endParaRPr lang="ru-RU" altLang="ru-RU" sz="2400" i="1" dirty="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5">
            <a:extLst>
              <a:ext uri="{FF2B5EF4-FFF2-40B4-BE49-F238E27FC236}">
                <a16:creationId xmlns:a16="http://schemas.microsoft.com/office/drawing/2014/main" id="{99CC53CD-40B3-A84C-8B99-8FC15D8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981075"/>
            <a:ext cx="2505075" cy="1695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219" name="Picture 14">
            <a:extLst>
              <a:ext uri="{FF2B5EF4-FFF2-40B4-BE49-F238E27FC236}">
                <a16:creationId xmlns:a16="http://schemas.microsoft.com/office/drawing/2014/main" id="{84480EEA-CCC0-6978-E2B0-636253A08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981075"/>
            <a:ext cx="2879725" cy="16938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220" name="Picture 12">
            <a:extLst>
              <a:ext uri="{FF2B5EF4-FFF2-40B4-BE49-F238E27FC236}">
                <a16:creationId xmlns:a16="http://schemas.microsoft.com/office/drawing/2014/main" id="{50E18F95-B337-3D0A-6D21-01A7F5D5E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81075"/>
            <a:ext cx="223361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2">
            <a:extLst>
              <a:ext uri="{FF2B5EF4-FFF2-40B4-BE49-F238E27FC236}">
                <a16:creationId xmlns:a16="http://schemas.microsoft.com/office/drawing/2014/main" id="{143B0561-982E-90C4-D668-06269823A874}"/>
              </a:ext>
            </a:extLst>
          </p:cNvPr>
          <p:cNvSpPr>
            <a:spLocks noGrp="1" noChangeArrowheads="1"/>
          </p:cNvSpPr>
          <p:nvPr>
            <p:ph type="title"/>
          </p:nvPr>
        </p:nvSpPr>
        <p:spPr>
          <a:xfrm>
            <a:off x="323850" y="260350"/>
            <a:ext cx="8229600" cy="720725"/>
          </a:xfrm>
          <a:noFill/>
        </p:spPr>
        <p:txBody>
          <a:bodyPr/>
          <a:lstStyle/>
          <a:p>
            <a:pPr eaLnBrk="1" hangingPunct="1"/>
            <a:r>
              <a:rPr lang="en" altLang="ru-RU" sz="4000" dirty="0" err="1"/>
              <a:t>Vektorli</a:t>
            </a:r>
            <a:r>
              <a:rPr lang="en" altLang="ru-RU" sz="4000" dirty="0"/>
              <a:t> </a:t>
            </a:r>
            <a:r>
              <a:rPr lang="en" altLang="ru-RU" sz="4000" dirty="0" err="1"/>
              <a:t>grafika</a:t>
            </a:r>
            <a:endParaRPr lang="ru-RU" altLang="ru-RU" sz="4000" dirty="0"/>
          </a:p>
        </p:txBody>
      </p:sp>
      <p:sp>
        <p:nvSpPr>
          <p:cNvPr id="9222" name="Rectangle 5">
            <a:extLst>
              <a:ext uri="{FF2B5EF4-FFF2-40B4-BE49-F238E27FC236}">
                <a16:creationId xmlns:a16="http://schemas.microsoft.com/office/drawing/2014/main" id="{4BC19F65-726C-E401-DE0C-BD6A0AEF6A24}"/>
              </a:ext>
            </a:extLst>
          </p:cNvPr>
          <p:cNvSpPr>
            <a:spLocks noChangeArrowheads="1"/>
          </p:cNvSpPr>
          <p:nvPr/>
        </p:nvSpPr>
        <p:spPr bwMode="auto">
          <a:xfrm>
            <a:off x="900113" y="1844675"/>
            <a:ext cx="358775" cy="2889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9223" name="Line 6">
            <a:extLst>
              <a:ext uri="{FF2B5EF4-FFF2-40B4-BE49-F238E27FC236}">
                <a16:creationId xmlns:a16="http://schemas.microsoft.com/office/drawing/2014/main" id="{56C9EF09-0C75-277A-CFCA-ABB8233CD842}"/>
              </a:ext>
            </a:extLst>
          </p:cNvPr>
          <p:cNvSpPr>
            <a:spLocks noChangeShapeType="1"/>
          </p:cNvSpPr>
          <p:nvPr/>
        </p:nvSpPr>
        <p:spPr bwMode="auto">
          <a:xfrm>
            <a:off x="1258888" y="1989138"/>
            <a:ext cx="13684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9224" name="Line 8">
            <a:extLst>
              <a:ext uri="{FF2B5EF4-FFF2-40B4-BE49-F238E27FC236}">
                <a16:creationId xmlns:a16="http://schemas.microsoft.com/office/drawing/2014/main" id="{0AF3610C-92C5-B402-EC0B-7171BAED000F}"/>
              </a:ext>
            </a:extLst>
          </p:cNvPr>
          <p:cNvSpPr>
            <a:spLocks noChangeShapeType="1"/>
          </p:cNvSpPr>
          <p:nvPr/>
        </p:nvSpPr>
        <p:spPr bwMode="auto">
          <a:xfrm>
            <a:off x="5148263" y="1412875"/>
            <a:ext cx="7921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9225" name="Rectangle 9">
            <a:extLst>
              <a:ext uri="{FF2B5EF4-FFF2-40B4-BE49-F238E27FC236}">
                <a16:creationId xmlns:a16="http://schemas.microsoft.com/office/drawing/2014/main" id="{08F6AE11-B93D-AF29-2C65-3027A02C5C5C}"/>
              </a:ext>
            </a:extLst>
          </p:cNvPr>
          <p:cNvSpPr>
            <a:spLocks noChangeArrowheads="1"/>
          </p:cNvSpPr>
          <p:nvPr/>
        </p:nvSpPr>
        <p:spPr bwMode="auto">
          <a:xfrm>
            <a:off x="4787900" y="1268413"/>
            <a:ext cx="360363" cy="360362"/>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9226" name="Rectangle 10">
            <a:extLst>
              <a:ext uri="{FF2B5EF4-FFF2-40B4-BE49-F238E27FC236}">
                <a16:creationId xmlns:a16="http://schemas.microsoft.com/office/drawing/2014/main" id="{F6BE95E6-5088-C9D4-C440-EDFFC5A2F2CB}"/>
              </a:ext>
            </a:extLst>
          </p:cNvPr>
          <p:cNvSpPr>
            <a:spLocks noChangeArrowheads="1"/>
          </p:cNvSpPr>
          <p:nvPr/>
        </p:nvSpPr>
        <p:spPr bwMode="auto">
          <a:xfrm>
            <a:off x="179388" y="2997200"/>
            <a:ext cx="87852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buClr>
                <a:schemeClr val="bg2"/>
              </a:buClr>
              <a:buSzPct val="75000"/>
              <a:buFont typeface="Wingdings" pitchFamily="2" charset="2"/>
              <a:buNone/>
            </a:pPr>
            <a:r>
              <a:rPr lang="en" altLang="ru-RU" sz="2400" i="1" dirty="0" err="1">
                <a:latin typeface="Arial" panose="020B0604020202020204" pitchFamily="34" charset="0"/>
              </a:rPr>
              <a:t>Vektorli</a:t>
            </a:r>
            <a:r>
              <a:rPr lang="en" altLang="ru-RU" sz="2400" i="1" dirty="0">
                <a:latin typeface="Arial" panose="020B0604020202020204" pitchFamily="34" charset="0"/>
              </a:rPr>
              <a:t> </a:t>
            </a:r>
            <a:r>
              <a:rPr lang="en" altLang="ru-RU" sz="2400" i="1" dirty="0" err="1">
                <a:latin typeface="Arial" panose="020B0604020202020204" pitchFamily="34" charset="0"/>
              </a:rPr>
              <a:t>grafika</a:t>
            </a:r>
            <a:r>
              <a:rPr lang="en" altLang="ru-RU" sz="2400" i="1" dirty="0">
                <a:latin typeface="Arial" panose="020B0604020202020204" pitchFamily="34" charset="0"/>
              </a:rPr>
              <a:t> </a:t>
            </a:r>
            <a:r>
              <a:rPr lang="en" altLang="ru-RU" sz="2400" i="1" dirty="0" err="1">
                <a:latin typeface="Arial" panose="020B0604020202020204" pitchFamily="34" charset="0"/>
              </a:rPr>
              <a:t>ob'ektga</a:t>
            </a:r>
            <a:r>
              <a:rPr lang="en" altLang="ru-RU" sz="2400" i="1" dirty="0">
                <a:latin typeface="Arial" panose="020B0604020202020204" pitchFamily="34" charset="0"/>
              </a:rPr>
              <a:t> </a:t>
            </a:r>
            <a:r>
              <a:rPr lang="en" altLang="ru-RU" sz="2400" i="1" dirty="0" err="1">
                <a:latin typeface="Arial" panose="020B0604020202020204" pitchFamily="34" charset="0"/>
              </a:rPr>
              <a:t>asoslangan</a:t>
            </a:r>
            <a:r>
              <a:rPr lang="en" altLang="ru-RU" sz="2400" i="1" dirty="0">
                <a:latin typeface="Arial" panose="020B0604020202020204" pitchFamily="34" charset="0"/>
              </a:rPr>
              <a:t>.
</a:t>
            </a:r>
            <a:r>
              <a:rPr lang="en" altLang="ru-RU" sz="2400" i="1" dirty="0" err="1">
                <a:latin typeface="Arial" panose="020B0604020202020204" pitchFamily="34" charset="0"/>
              </a:rPr>
              <a:t>Eng</a:t>
            </a:r>
            <a:r>
              <a:rPr lang="en" altLang="ru-RU" sz="2400" i="1" dirty="0">
                <a:latin typeface="Arial" panose="020B0604020202020204" pitchFamily="34" charset="0"/>
              </a:rPr>
              <a:t> </a:t>
            </a:r>
            <a:r>
              <a:rPr lang="en" altLang="ru-RU" sz="2400" i="1" dirty="0" err="1">
                <a:latin typeface="Arial" panose="020B0604020202020204" pitchFamily="34" charset="0"/>
              </a:rPr>
              <a:t>oddiy</a:t>
            </a:r>
            <a:r>
              <a:rPr lang="en" altLang="ru-RU" sz="2400" i="1" dirty="0">
                <a:latin typeface="Arial" panose="020B0604020202020204" pitchFamily="34" charset="0"/>
              </a:rPr>
              <a:t> </a:t>
            </a:r>
            <a:r>
              <a:rPr lang="en" altLang="ru-RU" sz="2400" i="1" dirty="0" err="1">
                <a:latin typeface="Arial" panose="020B0604020202020204" pitchFamily="34" charset="0"/>
              </a:rPr>
              <a:t>ob'ektlar</a:t>
            </a:r>
            <a:r>
              <a:rPr lang="en" altLang="ru-RU" sz="2400" i="1" dirty="0">
                <a:latin typeface="Arial" panose="020B0604020202020204" pitchFamily="34" charset="0"/>
              </a:rPr>
              <a:t>:</a:t>
            </a:r>
            <a:endParaRPr lang="ru-RU" altLang="ru-RU" sz="3600" i="1" dirty="0">
              <a:latin typeface="Monotype Corsiva" panose="03010101010201010101" pitchFamily="66" charset="0"/>
            </a:endParaRPr>
          </a:p>
        </p:txBody>
      </p:sp>
      <p:sp>
        <p:nvSpPr>
          <p:cNvPr id="9227" name="Rectangle 16">
            <a:extLst>
              <a:ext uri="{FF2B5EF4-FFF2-40B4-BE49-F238E27FC236}">
                <a16:creationId xmlns:a16="http://schemas.microsoft.com/office/drawing/2014/main" id="{52F68E98-5467-7560-280D-B11535DEBCD1}"/>
              </a:ext>
            </a:extLst>
          </p:cNvPr>
          <p:cNvSpPr>
            <a:spLocks noChangeArrowheads="1"/>
          </p:cNvSpPr>
          <p:nvPr/>
        </p:nvSpPr>
        <p:spPr bwMode="auto">
          <a:xfrm>
            <a:off x="323850" y="4149725"/>
            <a:ext cx="8064500"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 altLang="ru-RU" sz="2400" i="1">
                <a:latin typeface="Arial" panose="020B0604020202020204" pitchFamily="34" charset="0"/>
              </a:rPr>
              <a:t>Nuqta, chiziq, to'g'ri chiziq segmenti</a:t>
            </a:r>
            <a:br>
              <a:rPr lang="en" altLang="ru-RU" sz="2400" i="1">
                <a:latin typeface="Arial" panose="020B0604020202020204" pitchFamily="34" charset="0"/>
              </a:rPr>
            </a:br>
            <a:br>
              <a:rPr lang="en" altLang="ru-RU" sz="2400" i="1">
                <a:latin typeface="Arial" panose="020B0604020202020204" pitchFamily="34" charset="0"/>
              </a:rPr>
            </a:br>
            <a:r>
              <a:rPr lang="en" altLang="ru-RU" sz="2400" i="1">
                <a:latin typeface="Arial" panose="020B0604020202020204" pitchFamily="34" charset="0"/>
              </a:rPr>
              <a:t>Ularning barchasi o'z formulalari bo'yicha belgilangan</a:t>
            </a:r>
            <a:endParaRPr lang="ru-RU" altLang="ru-RU" sz="4000" dirty="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5">
            <a:extLst>
              <a:ext uri="{FF2B5EF4-FFF2-40B4-BE49-F238E27FC236}">
                <a16:creationId xmlns:a16="http://schemas.microsoft.com/office/drawing/2014/main" id="{BD089611-DEC0-C75E-849F-6CFED7B9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125538"/>
            <a:ext cx="2447925" cy="1862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Picture 13">
            <a:extLst>
              <a:ext uri="{FF2B5EF4-FFF2-40B4-BE49-F238E27FC236}">
                <a16:creationId xmlns:a16="http://schemas.microsoft.com/office/drawing/2014/main" id="{24C968B8-EBD7-E2F4-9E3B-31D6AA5D5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125538"/>
            <a:ext cx="2376487" cy="18145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244" name="Picture 12">
            <a:extLst>
              <a:ext uri="{FF2B5EF4-FFF2-40B4-BE49-F238E27FC236}">
                <a16:creationId xmlns:a16="http://schemas.microsoft.com/office/drawing/2014/main" id="{F82F1F14-6C38-5B1C-D847-40F5AA3C1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125538"/>
            <a:ext cx="26717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4">
            <a:extLst>
              <a:ext uri="{FF2B5EF4-FFF2-40B4-BE49-F238E27FC236}">
                <a16:creationId xmlns:a16="http://schemas.microsoft.com/office/drawing/2014/main" id="{488CD7BD-335A-FB77-AD06-93B4A34FC582}"/>
              </a:ext>
            </a:extLst>
          </p:cNvPr>
          <p:cNvSpPr>
            <a:spLocks noGrp="1" noChangeArrowheads="1"/>
          </p:cNvSpPr>
          <p:nvPr>
            <p:ph type="title"/>
          </p:nvPr>
        </p:nvSpPr>
        <p:spPr>
          <a:xfrm>
            <a:off x="468313" y="0"/>
            <a:ext cx="8229600" cy="1371600"/>
          </a:xfrm>
          <a:noFill/>
        </p:spPr>
        <p:txBody>
          <a:bodyPr/>
          <a:lstStyle/>
          <a:p>
            <a:r>
              <a:rPr lang="en" altLang="ru-RU" dirty="0" err="1"/>
              <a:t>Fraktal</a:t>
            </a:r>
            <a:r>
              <a:rPr lang="en" altLang="ru-RU" dirty="0"/>
              <a:t> </a:t>
            </a:r>
            <a:r>
              <a:rPr lang="en" altLang="ru-RU" dirty="0" err="1"/>
              <a:t>grafika</a:t>
            </a:r>
            <a:endParaRPr lang="ru-RU" altLang="ru-RU" dirty="0"/>
          </a:p>
        </p:txBody>
      </p:sp>
      <p:pic>
        <p:nvPicPr>
          <p:cNvPr id="10246" name="Picture 20">
            <a:extLst>
              <a:ext uri="{FF2B5EF4-FFF2-40B4-BE49-F238E27FC236}">
                <a16:creationId xmlns:a16="http://schemas.microsoft.com/office/drawing/2014/main" id="{F428C0E7-E340-A3D2-87A9-C24B346B473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a:xfrm>
            <a:off x="5931288" y="3429000"/>
            <a:ext cx="2897997" cy="2743190"/>
          </a:xfrm>
          <a:noFill/>
        </p:spPr>
      </p:pic>
      <p:sp>
        <p:nvSpPr>
          <p:cNvPr id="10247" name="Rectangle 7">
            <a:extLst>
              <a:ext uri="{FF2B5EF4-FFF2-40B4-BE49-F238E27FC236}">
                <a16:creationId xmlns:a16="http://schemas.microsoft.com/office/drawing/2014/main" id="{D45761C6-5985-D861-8388-B0580B7A484D}"/>
              </a:ext>
            </a:extLst>
          </p:cNvPr>
          <p:cNvSpPr>
            <a:spLocks noChangeArrowheads="1"/>
          </p:cNvSpPr>
          <p:nvPr/>
        </p:nvSpPr>
        <p:spPr bwMode="auto">
          <a:xfrm>
            <a:off x="1331913" y="1268413"/>
            <a:ext cx="792162" cy="6477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10248" name="Line 8">
            <a:extLst>
              <a:ext uri="{FF2B5EF4-FFF2-40B4-BE49-F238E27FC236}">
                <a16:creationId xmlns:a16="http://schemas.microsoft.com/office/drawing/2014/main" id="{9200FF7C-76E5-77DB-5A6F-59C741C8DCD6}"/>
              </a:ext>
            </a:extLst>
          </p:cNvPr>
          <p:cNvSpPr>
            <a:spLocks noChangeShapeType="1"/>
          </p:cNvSpPr>
          <p:nvPr/>
        </p:nvSpPr>
        <p:spPr bwMode="auto">
          <a:xfrm>
            <a:off x="2051050" y="1557338"/>
            <a:ext cx="129698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0249" name="Line 10">
            <a:extLst>
              <a:ext uri="{FF2B5EF4-FFF2-40B4-BE49-F238E27FC236}">
                <a16:creationId xmlns:a16="http://schemas.microsoft.com/office/drawing/2014/main" id="{B1D53100-8F94-7889-1BCF-A232703FA220}"/>
              </a:ext>
            </a:extLst>
          </p:cNvPr>
          <p:cNvSpPr>
            <a:spLocks noChangeShapeType="1"/>
          </p:cNvSpPr>
          <p:nvPr/>
        </p:nvSpPr>
        <p:spPr bwMode="auto">
          <a:xfrm>
            <a:off x="4932363" y="1628775"/>
            <a:ext cx="122396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0250" name="Rectangle 11">
            <a:extLst>
              <a:ext uri="{FF2B5EF4-FFF2-40B4-BE49-F238E27FC236}">
                <a16:creationId xmlns:a16="http://schemas.microsoft.com/office/drawing/2014/main" id="{B6E1E7AD-9723-6273-92FA-8DA64D96321D}"/>
              </a:ext>
            </a:extLst>
          </p:cNvPr>
          <p:cNvSpPr>
            <a:spLocks noChangeArrowheads="1"/>
          </p:cNvSpPr>
          <p:nvPr/>
        </p:nvSpPr>
        <p:spPr bwMode="auto">
          <a:xfrm>
            <a:off x="4643438" y="1557338"/>
            <a:ext cx="287337" cy="2159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latin typeface="Arial" panose="020B0604020202020204" pitchFamily="34" charset="0"/>
            </a:endParaRPr>
          </a:p>
        </p:txBody>
      </p:sp>
      <p:sp>
        <p:nvSpPr>
          <p:cNvPr id="10251" name="Rectangle 16">
            <a:extLst>
              <a:ext uri="{FF2B5EF4-FFF2-40B4-BE49-F238E27FC236}">
                <a16:creationId xmlns:a16="http://schemas.microsoft.com/office/drawing/2014/main" id="{721E9CA4-5398-B55C-A799-59FFBF36BF82}"/>
              </a:ext>
            </a:extLst>
          </p:cNvPr>
          <p:cNvSpPr>
            <a:spLocks noChangeArrowheads="1"/>
          </p:cNvSpPr>
          <p:nvPr/>
        </p:nvSpPr>
        <p:spPr bwMode="auto">
          <a:xfrm>
            <a:off x="179388" y="3186113"/>
            <a:ext cx="5400675"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buClr>
                <a:schemeClr val="bg2"/>
              </a:buClr>
              <a:buSzPct val="75000"/>
              <a:buFont typeface="Wingdings" pitchFamily="2" charset="2"/>
              <a:buNone/>
            </a:pPr>
            <a:r>
              <a:rPr lang="en" altLang="ru-RU" sz="2400" i="1" dirty="0" err="1">
                <a:latin typeface="Arial" panose="020B0604020202020204" pitchFamily="34" charset="0"/>
              </a:rPr>
              <a:t>Fraktal</a:t>
            </a:r>
            <a:r>
              <a:rPr lang="en" altLang="ru-RU" sz="2400" i="1" dirty="0">
                <a:latin typeface="Arial" panose="020B0604020202020204" pitchFamily="34" charset="0"/>
              </a:rPr>
              <a:t> </a:t>
            </a:r>
            <a:r>
              <a:rPr lang="en" altLang="ru-RU" sz="2400" i="1" dirty="0" err="1">
                <a:latin typeface="Arial" panose="020B0604020202020204" pitchFamily="34" charset="0"/>
              </a:rPr>
              <a:t>grafikalar</a:t>
            </a:r>
            <a:r>
              <a:rPr lang="en" altLang="ru-RU" sz="2400" i="1" dirty="0">
                <a:latin typeface="Arial" panose="020B0604020202020204" pitchFamily="34" charset="0"/>
              </a:rPr>
              <a:t>, </a:t>
            </a:r>
            <a:r>
              <a:rPr lang="en" altLang="ru-RU" sz="2400" i="1" dirty="0" err="1">
                <a:latin typeface="Arial" panose="020B0604020202020204" pitchFamily="34" charset="0"/>
              </a:rPr>
              <a:t>vektorli</a:t>
            </a:r>
            <a:r>
              <a:rPr lang="en" altLang="ru-RU" sz="2400" i="1" dirty="0">
                <a:latin typeface="Arial" panose="020B0604020202020204" pitchFamily="34" charset="0"/>
              </a:rPr>
              <a:t> </a:t>
            </a:r>
            <a:r>
              <a:rPr lang="en" altLang="ru-RU" sz="2400" i="1" dirty="0" err="1">
                <a:latin typeface="Arial" panose="020B0604020202020204" pitchFamily="34" charset="0"/>
              </a:rPr>
              <a:t>grafika</a:t>
            </a:r>
            <a:r>
              <a:rPr lang="en" altLang="ru-RU" sz="2400" i="1" dirty="0">
                <a:latin typeface="Arial" panose="020B0604020202020204" pitchFamily="34" charset="0"/>
              </a:rPr>
              <a:t> </a:t>
            </a:r>
            <a:r>
              <a:rPr lang="en" altLang="ru-RU" sz="2400" i="1" dirty="0" err="1">
                <a:latin typeface="Arial" panose="020B0604020202020204" pitchFamily="34" charset="0"/>
              </a:rPr>
              <a:t>kabi</a:t>
            </a:r>
            <a:r>
              <a:rPr lang="en" altLang="ru-RU" sz="2400" i="1" dirty="0">
                <a:latin typeface="Arial" panose="020B0604020202020204" pitchFamily="34" charset="0"/>
              </a:rPr>
              <a:t>, </a:t>
            </a:r>
            <a:r>
              <a:rPr lang="en" altLang="ru-RU" sz="2400" i="1" dirty="0" err="1">
                <a:latin typeface="Arial" panose="020B0604020202020204" pitchFamily="34" charset="0"/>
              </a:rPr>
              <a:t>hisoblash</a:t>
            </a:r>
            <a:r>
              <a:rPr lang="en" altLang="ru-RU" sz="2400" i="1" dirty="0">
                <a:latin typeface="Arial" panose="020B0604020202020204" pitchFamily="34" charset="0"/>
              </a:rPr>
              <a:t> </a:t>
            </a:r>
            <a:r>
              <a:rPr lang="en" altLang="ru-RU" sz="2400" i="1" dirty="0" err="1">
                <a:latin typeface="Arial" panose="020B0604020202020204" pitchFamily="34" charset="0"/>
              </a:rPr>
              <a:t>mumkin</a:t>
            </a:r>
            <a:r>
              <a:rPr lang="en" altLang="ru-RU" sz="2400" i="1" dirty="0">
                <a:latin typeface="Arial" panose="020B0604020202020204" pitchFamily="34" charset="0"/>
              </a:rPr>
              <a:t>, </a:t>
            </a:r>
            <a:r>
              <a:rPr lang="en" altLang="ru-RU" sz="2400" i="1" dirty="0" err="1">
                <a:latin typeface="Arial" panose="020B0604020202020204" pitchFamily="34" charset="0"/>
              </a:rPr>
              <a:t>lekin</a:t>
            </a:r>
            <a:r>
              <a:rPr lang="en" altLang="ru-RU" sz="2400" i="1" dirty="0">
                <a:latin typeface="Arial" panose="020B0604020202020204" pitchFamily="34" charset="0"/>
              </a:rPr>
              <a:t> </a:t>
            </a:r>
            <a:r>
              <a:rPr lang="en" altLang="ru-RU" sz="2400" i="1" dirty="0" err="1">
                <a:latin typeface="Arial" panose="020B0604020202020204" pitchFamily="34" charset="0"/>
              </a:rPr>
              <a:t>ulardan</a:t>
            </a:r>
            <a:r>
              <a:rPr lang="en" altLang="ru-RU" sz="2400" i="1" dirty="0">
                <a:latin typeface="Arial" panose="020B0604020202020204" pitchFamily="34" charset="0"/>
              </a:rPr>
              <a:t> </a:t>
            </a:r>
            <a:r>
              <a:rPr lang="en" altLang="ru-RU" sz="2400" i="1" dirty="0" err="1">
                <a:latin typeface="Arial" panose="020B0604020202020204" pitchFamily="34" charset="0"/>
              </a:rPr>
              <a:t>kompyuter</a:t>
            </a:r>
            <a:r>
              <a:rPr lang="en" altLang="ru-RU" sz="2400" i="1" dirty="0">
                <a:latin typeface="Arial" panose="020B0604020202020204" pitchFamily="34" charset="0"/>
              </a:rPr>
              <a:t> </a:t>
            </a:r>
            <a:r>
              <a:rPr lang="en" altLang="ru-RU" sz="2400" i="1" dirty="0" err="1">
                <a:latin typeface="Arial" panose="020B0604020202020204" pitchFamily="34" charset="0"/>
              </a:rPr>
              <a:t>xotirasida</a:t>
            </a:r>
            <a:r>
              <a:rPr lang="en" altLang="ru-RU" sz="2400" i="1" dirty="0">
                <a:latin typeface="Arial" panose="020B0604020202020204" pitchFamily="34" charset="0"/>
              </a:rPr>
              <a:t> </a:t>
            </a:r>
            <a:r>
              <a:rPr lang="en" altLang="ru-RU" sz="2400" i="1" dirty="0" err="1">
                <a:latin typeface="Arial" panose="020B0604020202020204" pitchFamily="34" charset="0"/>
              </a:rPr>
              <a:t>hech</a:t>
            </a:r>
            <a:r>
              <a:rPr lang="en" altLang="ru-RU" sz="2400" i="1" dirty="0">
                <a:latin typeface="Arial" panose="020B0604020202020204" pitchFamily="34" charset="0"/>
              </a:rPr>
              <a:t> </a:t>
            </a:r>
            <a:r>
              <a:rPr lang="en" altLang="ru-RU" sz="2400" i="1" dirty="0" err="1">
                <a:latin typeface="Arial" panose="020B0604020202020204" pitchFamily="34" charset="0"/>
              </a:rPr>
              <a:t>qanday</a:t>
            </a:r>
            <a:r>
              <a:rPr lang="en" altLang="ru-RU" sz="2400" i="1" dirty="0">
                <a:latin typeface="Arial" panose="020B0604020202020204" pitchFamily="34" charset="0"/>
              </a:rPr>
              <a:t> </a:t>
            </a:r>
            <a:r>
              <a:rPr lang="en" altLang="ru-RU" sz="2400" i="1" dirty="0" err="1">
                <a:latin typeface="Arial" panose="020B0604020202020204" pitchFamily="34" charset="0"/>
              </a:rPr>
              <a:t>ob'ekt</a:t>
            </a:r>
            <a:r>
              <a:rPr lang="en" altLang="ru-RU" sz="2400" i="1" dirty="0">
                <a:latin typeface="Arial" panose="020B0604020202020204" pitchFamily="34" charset="0"/>
              </a:rPr>
              <a:t> </a:t>
            </a:r>
            <a:r>
              <a:rPr lang="en" altLang="ru-RU" sz="2400" i="1" dirty="0" err="1">
                <a:latin typeface="Arial" panose="020B0604020202020204" pitchFamily="34" charset="0"/>
              </a:rPr>
              <a:t>saqlanmaganligi</a:t>
            </a:r>
            <a:r>
              <a:rPr lang="en" altLang="ru-RU" sz="2400" i="1" dirty="0">
                <a:latin typeface="Arial" panose="020B0604020202020204" pitchFamily="34" charset="0"/>
              </a:rPr>
              <a:t> </a:t>
            </a:r>
            <a:r>
              <a:rPr lang="en" altLang="ru-RU" sz="2400" i="1" dirty="0" err="1">
                <a:latin typeface="Arial" panose="020B0604020202020204" pitchFamily="34" charset="0"/>
              </a:rPr>
              <a:t>bilan</a:t>
            </a:r>
            <a:r>
              <a:rPr lang="en" altLang="ru-RU" sz="2400" i="1" dirty="0">
                <a:latin typeface="Arial" panose="020B0604020202020204" pitchFamily="34" charset="0"/>
              </a:rPr>
              <a:t> </a:t>
            </a:r>
            <a:r>
              <a:rPr lang="en" altLang="ru-RU" sz="2400" i="1" dirty="0" err="1">
                <a:latin typeface="Arial" panose="020B0604020202020204" pitchFamily="34" charset="0"/>
              </a:rPr>
              <a:t>farq</a:t>
            </a:r>
            <a:r>
              <a:rPr lang="en" altLang="ru-RU" sz="2400" i="1" dirty="0">
                <a:latin typeface="Arial" panose="020B0604020202020204" pitchFamily="34" charset="0"/>
              </a:rPr>
              <a:t> </a:t>
            </a:r>
            <a:r>
              <a:rPr lang="en" altLang="ru-RU" sz="2400" i="1" dirty="0" err="1">
                <a:latin typeface="Arial" panose="020B0604020202020204" pitchFamily="34" charset="0"/>
              </a:rPr>
              <a:t>qiladi</a:t>
            </a:r>
            <a:r>
              <a:rPr lang="en" altLang="ru-RU" sz="2400" i="1" dirty="0">
                <a:latin typeface="Arial" panose="020B0604020202020204" pitchFamily="34" charset="0"/>
              </a:rPr>
              <a:t>. </a:t>
            </a:r>
            <a:r>
              <a:rPr lang="en" altLang="ru-RU" sz="2400" i="1" dirty="0" err="1">
                <a:latin typeface="Arial" panose="020B0604020202020204" pitchFamily="34" charset="0"/>
              </a:rPr>
              <a:t>Tasvir</a:t>
            </a:r>
            <a:r>
              <a:rPr lang="en" altLang="ru-RU" sz="2400" i="1" dirty="0">
                <a:latin typeface="Arial" panose="020B0604020202020204" pitchFamily="34" charset="0"/>
              </a:rPr>
              <a:t> </a:t>
            </a:r>
            <a:r>
              <a:rPr lang="en" altLang="ru-RU" sz="2400" i="1" dirty="0" err="1">
                <a:latin typeface="Arial" panose="020B0604020202020204" pitchFamily="34" charset="0"/>
              </a:rPr>
              <a:t>tenglamaga</a:t>
            </a:r>
            <a:r>
              <a:rPr lang="en" altLang="ru-RU" sz="2400" i="1" dirty="0">
                <a:latin typeface="Arial" panose="020B0604020202020204" pitchFamily="34" charset="0"/>
              </a:rPr>
              <a:t> </a:t>
            </a:r>
            <a:r>
              <a:rPr lang="en" altLang="ru-RU" sz="2400" i="1" dirty="0" err="1">
                <a:latin typeface="Arial" panose="020B0604020202020204" pitchFamily="34" charset="0"/>
              </a:rPr>
              <a:t>ko'ra</a:t>
            </a:r>
            <a:r>
              <a:rPr lang="en" altLang="ru-RU" sz="2400" i="1" dirty="0">
                <a:latin typeface="Arial" panose="020B0604020202020204" pitchFamily="34" charset="0"/>
              </a:rPr>
              <a:t> </a:t>
            </a:r>
            <a:r>
              <a:rPr lang="en" altLang="ru-RU" sz="2400" i="1" dirty="0" err="1">
                <a:latin typeface="Arial" panose="020B0604020202020204" pitchFamily="34" charset="0"/>
              </a:rPr>
              <a:t>quriladi</a:t>
            </a:r>
            <a:r>
              <a:rPr lang="en" altLang="ru-RU" sz="2400" i="1" dirty="0">
                <a:latin typeface="Arial" panose="020B0604020202020204" pitchFamily="34" charset="0"/>
              </a:rPr>
              <a:t>.
</a:t>
            </a:r>
            <a:r>
              <a:rPr lang="en" altLang="ru-RU" sz="2400" i="1" dirty="0" err="1">
                <a:latin typeface="Arial" panose="020B0604020202020204" pitchFamily="34" charset="0"/>
              </a:rPr>
              <a:t>Eng</a:t>
            </a:r>
            <a:r>
              <a:rPr lang="en" altLang="ru-RU" sz="2400" i="1" dirty="0">
                <a:latin typeface="Arial" panose="020B0604020202020204" pitchFamily="34" charset="0"/>
              </a:rPr>
              <a:t> </a:t>
            </a:r>
            <a:r>
              <a:rPr lang="en" altLang="ru-RU" sz="2400" i="1" dirty="0" err="1">
                <a:latin typeface="Arial" panose="020B0604020202020204" pitchFamily="34" charset="0"/>
              </a:rPr>
              <a:t>oddiy</a:t>
            </a:r>
            <a:r>
              <a:rPr lang="en" altLang="ru-RU" sz="2400" i="1" dirty="0">
                <a:latin typeface="Arial" panose="020B0604020202020204" pitchFamily="34" charset="0"/>
              </a:rPr>
              <a:t> element </a:t>
            </a:r>
            <a:r>
              <a:rPr lang="en" altLang="ru-RU" sz="2400" i="1" dirty="0" err="1">
                <a:latin typeface="Arial" panose="020B0604020202020204" pitchFamily="34" charset="0"/>
              </a:rPr>
              <a:t>fraktal</a:t>
            </a:r>
            <a:r>
              <a:rPr lang="en" altLang="ru-RU" sz="2400" i="1" dirty="0">
                <a:latin typeface="Arial" panose="020B0604020202020204" pitchFamily="34" charset="0"/>
              </a:rPr>
              <a:t> </a:t>
            </a:r>
            <a:r>
              <a:rPr lang="en" altLang="ru-RU" sz="2400" i="1" dirty="0" err="1">
                <a:latin typeface="Arial" panose="020B0604020202020204" pitchFamily="34" charset="0"/>
              </a:rPr>
              <a:t>uchburchakdir</a:t>
            </a:r>
            <a:r>
              <a:rPr lang="en" altLang="ru-RU" sz="2400" i="1" dirty="0">
                <a:latin typeface="Arial" panose="020B0604020202020204" pitchFamily="34" charset="0"/>
              </a:rPr>
              <a:t>.</a:t>
            </a:r>
            <a:endParaRPr lang="ru-RU" altLang="ru-RU" sz="3600" i="1" dirty="0">
              <a:latin typeface="Monotype Corsiva" panose="03010101010201010101"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069AD22-2D33-7E5B-EC70-DBB0A7739FA4}"/>
              </a:ext>
            </a:extLst>
          </p:cNvPr>
          <p:cNvSpPr>
            <a:spLocks noGrp="1" noChangeArrowheads="1"/>
          </p:cNvSpPr>
          <p:nvPr>
            <p:ph type="title"/>
          </p:nvPr>
        </p:nvSpPr>
        <p:spPr>
          <a:xfrm>
            <a:off x="457200" y="457200"/>
            <a:ext cx="8229600" cy="884238"/>
          </a:xfrm>
        </p:spPr>
        <p:txBody>
          <a:bodyPr/>
          <a:lstStyle/>
          <a:p>
            <a:pPr eaLnBrk="1" hangingPunct="1"/>
            <a:r>
              <a:rPr lang="en" altLang="ru-RU" sz="4800">
                <a:solidFill>
                  <a:srgbClr val="000099"/>
                </a:solidFill>
                <a:latin typeface="Monotype Corsiva" panose="03010101010201010101" pitchFamily="66" charset="0"/>
              </a:rPr>
              <a:t>KAMCHILIKLARI</a:t>
            </a:r>
            <a:endParaRPr lang="ru-RU" altLang="ru-RU" sz="4800" dirty="0">
              <a:solidFill>
                <a:srgbClr val="000099"/>
              </a:solidFill>
              <a:latin typeface="Monotype Corsiva" panose="03010101010201010101" pitchFamily="66" charset="0"/>
            </a:endParaRPr>
          </a:p>
        </p:txBody>
      </p:sp>
      <p:sp>
        <p:nvSpPr>
          <p:cNvPr id="11267" name="Rectangle 3">
            <a:extLst>
              <a:ext uri="{FF2B5EF4-FFF2-40B4-BE49-F238E27FC236}">
                <a16:creationId xmlns:a16="http://schemas.microsoft.com/office/drawing/2014/main" id="{5C75EECB-3937-914D-AA20-57D99B5C52F7}"/>
              </a:ext>
            </a:extLst>
          </p:cNvPr>
          <p:cNvSpPr>
            <a:spLocks noGrp="1" noChangeArrowheads="1"/>
          </p:cNvSpPr>
          <p:nvPr>
            <p:ph idx="1"/>
          </p:nvPr>
        </p:nvSpPr>
        <p:spPr>
          <a:xfrm>
            <a:off x="179388" y="1916113"/>
            <a:ext cx="2819400" cy="3097212"/>
          </a:xfrm>
          <a:solidFill>
            <a:schemeClr val="folHlink"/>
          </a:solidFill>
          <a:ln w="38100">
            <a:solidFill>
              <a:schemeClr val="bg2"/>
            </a:solidFill>
            <a:miter lim="800000"/>
            <a:headEnd/>
            <a:tailEnd/>
          </a:ln>
        </p:spPr>
        <p:txBody>
          <a:bodyPr/>
          <a:lstStyle/>
          <a:p>
            <a:pPr marL="9525" indent="-9525" algn="ctr" eaLnBrk="1" hangingPunct="1">
              <a:buFont typeface="Wingdings" pitchFamily="2" charset="2"/>
              <a:buNone/>
            </a:pPr>
            <a:r>
              <a:rPr lang="en" altLang="ru-RU" sz="2400" dirty="0">
                <a:solidFill>
                  <a:schemeClr val="bg2"/>
                </a:solidFill>
              </a:rPr>
              <a:t>RASTER
Katta </a:t>
            </a:r>
            <a:r>
              <a:rPr lang="en" altLang="ru-RU" sz="2400" dirty="0" err="1">
                <a:solidFill>
                  <a:schemeClr val="bg2"/>
                </a:solidFill>
              </a:rPr>
              <a:t>miqdordagi</a:t>
            </a:r>
            <a:r>
              <a:rPr lang="en" altLang="ru-RU" sz="2400" dirty="0">
                <a:solidFill>
                  <a:schemeClr val="bg2"/>
                </a:solidFill>
              </a:rPr>
              <a:t> </a:t>
            </a:r>
            <a:r>
              <a:rPr lang="en" altLang="ru-RU" sz="2400" dirty="0" err="1">
                <a:solidFill>
                  <a:schemeClr val="bg2"/>
                </a:solidFill>
              </a:rPr>
              <a:t>ma'lumotlar</a:t>
            </a:r>
            <a:r>
              <a:rPr lang="en" altLang="ru-RU" sz="2400" dirty="0">
                <a:solidFill>
                  <a:schemeClr val="bg2"/>
                </a:solidFill>
              </a:rPr>
              <a:t>
</a:t>
            </a:r>
            <a:r>
              <a:rPr lang="en" altLang="ru-RU" sz="2400" dirty="0" err="1">
                <a:solidFill>
                  <a:schemeClr val="bg2"/>
                </a:solidFill>
              </a:rPr>
              <a:t>Piksellash</a:t>
            </a:r>
            <a:r>
              <a:rPr lang="en" altLang="ru-RU" sz="2400" dirty="0">
                <a:solidFill>
                  <a:schemeClr val="bg2"/>
                </a:solidFill>
              </a:rPr>
              <a:t> </a:t>
            </a:r>
            <a:r>
              <a:rPr lang="en" altLang="ru-RU" sz="2400" dirty="0" err="1">
                <a:solidFill>
                  <a:schemeClr val="bg2"/>
                </a:solidFill>
              </a:rPr>
              <a:t>effekti</a:t>
            </a:r>
            <a:endParaRPr lang="ru-RU" altLang="ru-RU" sz="1800" dirty="0">
              <a:solidFill>
                <a:schemeClr val="bg2"/>
              </a:solidFill>
            </a:endParaRPr>
          </a:p>
        </p:txBody>
      </p:sp>
      <p:sp>
        <p:nvSpPr>
          <p:cNvPr id="11268" name="Rectangle 4">
            <a:extLst>
              <a:ext uri="{FF2B5EF4-FFF2-40B4-BE49-F238E27FC236}">
                <a16:creationId xmlns:a16="http://schemas.microsoft.com/office/drawing/2014/main" id="{6AB82D4D-C77E-18F3-13E2-A19379F736D1}"/>
              </a:ext>
            </a:extLst>
          </p:cNvPr>
          <p:cNvSpPr>
            <a:spLocks noChangeArrowheads="1"/>
          </p:cNvSpPr>
          <p:nvPr/>
        </p:nvSpPr>
        <p:spPr bwMode="auto">
          <a:xfrm>
            <a:off x="3132138" y="1916113"/>
            <a:ext cx="3097212" cy="3097212"/>
          </a:xfrm>
          <a:prstGeom prst="rect">
            <a:avLst/>
          </a:prstGeom>
          <a:solidFill>
            <a:schemeClr val="folHlink"/>
          </a:solidFill>
          <a:ln w="381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6213"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1341438" indent="-5334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978025" indent="-4572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2538413" indent="-3810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3098800" indent="-3810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35560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40132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44704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9276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sz="2400">
                <a:solidFill>
                  <a:schemeClr val="bg2"/>
                </a:solidFill>
                <a:latin typeface="Arial" panose="020B0604020202020204" pitchFamily="34" charset="0"/>
              </a:rPr>
              <a:t>VEKTOR
Batafsil chizmalarni chizishda qiyinchilik</a:t>
            </a:r>
            <a:endParaRPr lang="ru-RU" altLang="ru-RU" sz="1800" dirty="0">
              <a:solidFill>
                <a:schemeClr val="bg2"/>
              </a:solidFill>
              <a:latin typeface="Arial" panose="020B0604020202020204" pitchFamily="34" charset="0"/>
            </a:endParaRPr>
          </a:p>
        </p:txBody>
      </p:sp>
      <p:sp>
        <p:nvSpPr>
          <p:cNvPr id="11269" name="Rectangle 5">
            <a:extLst>
              <a:ext uri="{FF2B5EF4-FFF2-40B4-BE49-F238E27FC236}">
                <a16:creationId xmlns:a16="http://schemas.microsoft.com/office/drawing/2014/main" id="{36E1FD81-93FB-4AF5-85EE-38E68534EBFB}"/>
              </a:ext>
            </a:extLst>
          </p:cNvPr>
          <p:cNvSpPr>
            <a:spLocks noChangeArrowheads="1"/>
          </p:cNvSpPr>
          <p:nvPr/>
        </p:nvSpPr>
        <p:spPr bwMode="auto">
          <a:xfrm>
            <a:off x="6324600" y="1916113"/>
            <a:ext cx="2640013" cy="3097212"/>
          </a:xfrm>
          <a:prstGeom prst="rect">
            <a:avLst/>
          </a:prstGeom>
          <a:solidFill>
            <a:schemeClr val="folHlink"/>
          </a:solidFill>
          <a:ln w="381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63538"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1252538" indent="-53340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889125" indent="-4572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2449513" indent="-3810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3009900" indent="-3810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34671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39243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43815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4838700" indent="-381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sz="2400">
                <a:solidFill>
                  <a:schemeClr val="bg2"/>
                </a:solidFill>
                <a:latin typeface="Arial" panose="020B0604020202020204" pitchFamily="34" charset="0"/>
              </a:rPr>
              <a:t>FRAKTAL
Parametr o'zgarishlari natijalarini sezish qiyinligi</a:t>
            </a:r>
            <a:endParaRPr lang="ru-RU" altLang="ru-RU" sz="1800" dirty="0">
              <a:solidFill>
                <a:schemeClr val="bg2"/>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0126BD3-6F34-3B78-8FE2-97F4CA35F530}"/>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 altLang="ru-RU" sz="5400" dirty="0" err="1">
                <a:latin typeface="Monotype Corsiva" pitchFamily="66" charset="0"/>
              </a:rPr>
              <a:t>Kompyuter</a:t>
            </a:r>
            <a:r>
              <a:rPr lang="en" altLang="ru-RU" sz="5400" dirty="0">
                <a:latin typeface="Monotype Corsiva" pitchFamily="66" charset="0"/>
              </a:rPr>
              <a:t> </a:t>
            </a:r>
            <a:r>
              <a:rPr lang="en" altLang="ru-RU" sz="5400" dirty="0" err="1">
                <a:latin typeface="Monotype Corsiva" pitchFamily="66" charset="0"/>
              </a:rPr>
              <a:t>grafikasining</a:t>
            </a:r>
            <a:r>
              <a:rPr lang="en" altLang="ru-RU" sz="5400" dirty="0">
                <a:latin typeface="Monotype Corsiva" pitchFamily="66" charset="0"/>
              </a:rPr>
              <a:t> </a:t>
            </a:r>
            <a:r>
              <a:rPr lang="en" altLang="ru-RU" sz="5400" dirty="0" err="1">
                <a:latin typeface="Monotype Corsiva" pitchFamily="66" charset="0"/>
              </a:rPr>
              <a:t>qo'llanishi</a:t>
            </a:r>
            <a:endParaRPr lang="ru-RU" altLang="ru-RU" sz="5400" dirty="0">
              <a:latin typeface="Monotype Corsiva" pitchFamily="66" charset="0"/>
            </a:endParaRPr>
          </a:p>
        </p:txBody>
      </p:sp>
      <p:sp>
        <p:nvSpPr>
          <p:cNvPr id="12291" name="Rectangle 5">
            <a:extLst>
              <a:ext uri="{FF2B5EF4-FFF2-40B4-BE49-F238E27FC236}">
                <a16:creationId xmlns:a16="http://schemas.microsoft.com/office/drawing/2014/main" id="{DF9D5AAA-132A-DDB7-3E39-40696AF31A93}"/>
              </a:ext>
            </a:extLst>
          </p:cNvPr>
          <p:cNvSpPr>
            <a:spLocks noChangeArrowheads="1"/>
          </p:cNvSpPr>
          <p:nvPr/>
        </p:nvSpPr>
        <p:spPr bwMode="auto">
          <a:xfrm>
            <a:off x="3275013" y="2351088"/>
            <a:ext cx="2293937" cy="194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2"/>
              </a:buClr>
              <a:buSzPct val="75000"/>
              <a:buFont typeface="Wingdings" pitchFamily="2" charset="2"/>
              <a:buNone/>
            </a:pPr>
            <a:r>
              <a:rPr lang="en" altLang="ru-RU" sz="2000" i="1">
                <a:latin typeface="Arial" panose="020B0604020202020204" pitchFamily="34" charset="0"/>
              </a:rPr>
              <a:t>Vektor
reklama bukletlari va dizayn asarlarini ishlab chiqish uchun</a:t>
            </a:r>
            <a:endParaRPr lang="ru-RU" altLang="ru-RU" sz="1200" i="1" dirty="0">
              <a:latin typeface="Arial" panose="020B0604020202020204" pitchFamily="34" charset="0"/>
            </a:endParaRPr>
          </a:p>
        </p:txBody>
      </p:sp>
      <p:sp>
        <p:nvSpPr>
          <p:cNvPr id="12292" name="Rectangle 6">
            <a:extLst>
              <a:ext uri="{FF2B5EF4-FFF2-40B4-BE49-F238E27FC236}">
                <a16:creationId xmlns:a16="http://schemas.microsoft.com/office/drawing/2014/main" id="{BC3953F9-BD17-F573-40E3-C6B44017E1E1}"/>
              </a:ext>
            </a:extLst>
          </p:cNvPr>
          <p:cNvSpPr>
            <a:spLocks noChangeArrowheads="1"/>
          </p:cNvSpPr>
          <p:nvPr/>
        </p:nvSpPr>
        <p:spPr bwMode="auto">
          <a:xfrm>
            <a:off x="5867400" y="2349500"/>
            <a:ext cx="2941638"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2"/>
              </a:buClr>
              <a:buSzPct val="75000"/>
              <a:buFont typeface="Wingdings" pitchFamily="2" charset="2"/>
              <a:buNone/>
            </a:pPr>
            <a:r>
              <a:rPr lang="en" altLang="ru-RU" sz="2000" i="1">
                <a:latin typeface="Arial" panose="020B0604020202020204" pitchFamily="34" charset="0"/>
              </a:rPr>
              <a:t>Fraktal
ko'ngilochar dasturlarni ishlab chiqishda</a:t>
            </a:r>
            <a:endParaRPr lang="ru-RU" altLang="ru-RU" sz="1200" i="1" dirty="0">
              <a:latin typeface="Arial" panose="020B0604020202020204" pitchFamily="34" charset="0"/>
            </a:endParaRPr>
          </a:p>
        </p:txBody>
      </p:sp>
      <p:sp>
        <p:nvSpPr>
          <p:cNvPr id="12293" name="Line 7">
            <a:extLst>
              <a:ext uri="{FF2B5EF4-FFF2-40B4-BE49-F238E27FC236}">
                <a16:creationId xmlns:a16="http://schemas.microsoft.com/office/drawing/2014/main" id="{6405BBB0-6F0D-EA68-AF84-906560AE4A3E}"/>
              </a:ext>
            </a:extLst>
          </p:cNvPr>
          <p:cNvSpPr>
            <a:spLocks noChangeShapeType="1"/>
          </p:cNvSpPr>
          <p:nvPr/>
        </p:nvSpPr>
        <p:spPr bwMode="auto">
          <a:xfrm>
            <a:off x="4498975" y="1989138"/>
            <a:ext cx="1588" cy="576262"/>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294" name="Line 8">
            <a:extLst>
              <a:ext uri="{FF2B5EF4-FFF2-40B4-BE49-F238E27FC236}">
                <a16:creationId xmlns:a16="http://schemas.microsoft.com/office/drawing/2014/main" id="{BB4A1D29-22A5-17BC-1C12-80DBB057C0D5}"/>
              </a:ext>
            </a:extLst>
          </p:cNvPr>
          <p:cNvSpPr>
            <a:spLocks noChangeShapeType="1"/>
          </p:cNvSpPr>
          <p:nvPr/>
        </p:nvSpPr>
        <p:spPr bwMode="auto">
          <a:xfrm>
            <a:off x="4498975" y="1989138"/>
            <a:ext cx="2303463" cy="504825"/>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295" name="Line 9">
            <a:extLst>
              <a:ext uri="{FF2B5EF4-FFF2-40B4-BE49-F238E27FC236}">
                <a16:creationId xmlns:a16="http://schemas.microsoft.com/office/drawing/2014/main" id="{2113833E-2A14-B72A-BEB2-8F2C4B302F8B}"/>
              </a:ext>
            </a:extLst>
          </p:cNvPr>
          <p:cNvSpPr>
            <a:spLocks noChangeShapeType="1"/>
          </p:cNvSpPr>
          <p:nvPr/>
        </p:nvSpPr>
        <p:spPr bwMode="auto">
          <a:xfrm flipH="1">
            <a:off x="2338388" y="1989138"/>
            <a:ext cx="2160587" cy="504825"/>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296" name="Rectangle 11">
            <a:extLst>
              <a:ext uri="{FF2B5EF4-FFF2-40B4-BE49-F238E27FC236}">
                <a16:creationId xmlns:a16="http://schemas.microsoft.com/office/drawing/2014/main" id="{0C85039D-98AC-5830-A6B7-58F884F759B5}"/>
              </a:ext>
            </a:extLst>
          </p:cNvPr>
          <p:cNvSpPr>
            <a:spLocks noChangeArrowheads="1"/>
          </p:cNvSpPr>
          <p:nvPr/>
        </p:nvSpPr>
        <p:spPr bwMode="auto">
          <a:xfrm>
            <a:off x="755650" y="2349500"/>
            <a:ext cx="229393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bg2"/>
              </a:buClr>
              <a:buSzPct val="75000"/>
              <a:buFont typeface="Wingdings" pitchFamily="2" charset="2"/>
              <a:buNone/>
            </a:pPr>
            <a:r>
              <a:rPr lang="en" altLang="ru-RU" sz="2000" i="1" dirty="0">
                <a:latin typeface="Arial" panose="020B0604020202020204" pitchFamily="34" charset="0"/>
              </a:rPr>
              <a:t>Raster
</a:t>
            </a:r>
            <a:r>
              <a:rPr lang="en" altLang="ru-RU" sz="2000" i="1" dirty="0" err="1">
                <a:latin typeface="Arial" panose="020B0604020202020204" pitchFamily="34" charset="0"/>
              </a:rPr>
              <a:t>elektron</a:t>
            </a:r>
            <a:r>
              <a:rPr lang="en" altLang="ru-RU" sz="2000" i="1" dirty="0">
                <a:latin typeface="Arial" panose="020B0604020202020204" pitchFamily="34" charset="0"/>
              </a:rPr>
              <a:t> </a:t>
            </a:r>
            <a:r>
              <a:rPr lang="en" altLang="ru-RU" sz="2000" i="1" dirty="0" err="1">
                <a:latin typeface="Arial" panose="020B0604020202020204" pitchFamily="34" charset="0"/>
              </a:rPr>
              <a:t>va</a:t>
            </a:r>
            <a:r>
              <a:rPr lang="en" altLang="ru-RU" sz="2000" i="1" dirty="0">
                <a:latin typeface="Arial" panose="020B0604020202020204" pitchFamily="34" charset="0"/>
              </a:rPr>
              <a:t> </a:t>
            </a:r>
            <a:r>
              <a:rPr lang="en" altLang="ru-RU" sz="2000" i="1" dirty="0" err="1">
                <a:latin typeface="Arial" panose="020B0604020202020204" pitchFamily="34" charset="0"/>
              </a:rPr>
              <a:t>bosma</a:t>
            </a:r>
            <a:r>
              <a:rPr lang="en" altLang="ru-RU" sz="2000" i="1" dirty="0">
                <a:latin typeface="Arial" panose="020B0604020202020204" pitchFamily="34" charset="0"/>
              </a:rPr>
              <a:t> </a:t>
            </a:r>
            <a:r>
              <a:rPr lang="en" altLang="ru-RU" sz="2000" i="1" dirty="0" err="1">
                <a:latin typeface="Arial" panose="020B0604020202020204" pitchFamily="34" charset="0"/>
              </a:rPr>
              <a:t>nashrlarni</a:t>
            </a:r>
            <a:r>
              <a:rPr lang="en" altLang="ru-RU" sz="2000" i="1" dirty="0">
                <a:latin typeface="Arial" panose="020B0604020202020204" pitchFamily="34" charset="0"/>
              </a:rPr>
              <a:t> </a:t>
            </a:r>
            <a:r>
              <a:rPr lang="en" altLang="ru-RU" sz="2000" i="1" dirty="0" err="1">
                <a:latin typeface="Arial" panose="020B0604020202020204" pitchFamily="34" charset="0"/>
              </a:rPr>
              <a:t>ishlab</a:t>
            </a:r>
            <a:r>
              <a:rPr lang="en" altLang="ru-RU" sz="2000" i="1" dirty="0">
                <a:latin typeface="Arial" panose="020B0604020202020204" pitchFamily="34" charset="0"/>
              </a:rPr>
              <a:t> </a:t>
            </a:r>
            <a:r>
              <a:rPr lang="en" altLang="ru-RU" sz="2000" i="1" dirty="0" err="1">
                <a:latin typeface="Arial" panose="020B0604020202020204" pitchFamily="34" charset="0"/>
              </a:rPr>
              <a:t>chiqish</a:t>
            </a:r>
            <a:r>
              <a:rPr lang="en" altLang="ru-RU" sz="2000" i="1" dirty="0">
                <a:latin typeface="Arial" panose="020B0604020202020204" pitchFamily="34" charset="0"/>
              </a:rPr>
              <a:t> </a:t>
            </a:r>
            <a:r>
              <a:rPr lang="en" altLang="ru-RU" sz="2000" i="1" dirty="0" err="1">
                <a:latin typeface="Arial" panose="020B0604020202020204" pitchFamily="34" charset="0"/>
              </a:rPr>
              <a:t>bo'yicha</a:t>
            </a:r>
            <a:endParaRPr lang="ru-RU" altLang="ru-RU" sz="1200" i="1" dirty="0">
              <a:latin typeface="Arial" panose="020B0604020202020204" pitchFamily="34" charset="0"/>
            </a:endParaRPr>
          </a:p>
        </p:txBody>
      </p:sp>
      <p:sp>
        <p:nvSpPr>
          <p:cNvPr id="12297" name="Line 12">
            <a:extLst>
              <a:ext uri="{FF2B5EF4-FFF2-40B4-BE49-F238E27FC236}">
                <a16:creationId xmlns:a16="http://schemas.microsoft.com/office/drawing/2014/main" id="{A24ED959-7FCC-D14D-8003-AF91A03A1849}"/>
              </a:ext>
            </a:extLst>
          </p:cNvPr>
          <p:cNvSpPr>
            <a:spLocks noChangeShapeType="1"/>
          </p:cNvSpPr>
          <p:nvPr/>
        </p:nvSpPr>
        <p:spPr bwMode="auto">
          <a:xfrm>
            <a:off x="1763713" y="4292600"/>
            <a:ext cx="0" cy="936625"/>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298" name="Line 13">
            <a:extLst>
              <a:ext uri="{FF2B5EF4-FFF2-40B4-BE49-F238E27FC236}">
                <a16:creationId xmlns:a16="http://schemas.microsoft.com/office/drawing/2014/main" id="{64F30BF8-D5DF-0E45-C7D7-8EBB9083B778}"/>
              </a:ext>
            </a:extLst>
          </p:cNvPr>
          <p:cNvSpPr>
            <a:spLocks noChangeShapeType="1"/>
          </p:cNvSpPr>
          <p:nvPr/>
        </p:nvSpPr>
        <p:spPr bwMode="auto">
          <a:xfrm>
            <a:off x="4356100" y="4292600"/>
            <a:ext cx="0" cy="936625"/>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299" name="Line 14">
            <a:extLst>
              <a:ext uri="{FF2B5EF4-FFF2-40B4-BE49-F238E27FC236}">
                <a16:creationId xmlns:a16="http://schemas.microsoft.com/office/drawing/2014/main" id="{071F540B-D4CC-0631-15F0-3DF077E1E55D}"/>
              </a:ext>
            </a:extLst>
          </p:cNvPr>
          <p:cNvSpPr>
            <a:spLocks noChangeShapeType="1"/>
          </p:cNvSpPr>
          <p:nvPr/>
        </p:nvSpPr>
        <p:spPr bwMode="auto">
          <a:xfrm>
            <a:off x="7164388" y="4005263"/>
            <a:ext cx="0" cy="1152525"/>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UZ"/>
          </a:p>
        </p:txBody>
      </p:sp>
      <p:sp>
        <p:nvSpPr>
          <p:cNvPr id="12300" name="Rectangle 15">
            <a:extLst>
              <a:ext uri="{FF2B5EF4-FFF2-40B4-BE49-F238E27FC236}">
                <a16:creationId xmlns:a16="http://schemas.microsoft.com/office/drawing/2014/main" id="{4EA62E99-B5E0-EB87-584F-0DA6EFE69E10}"/>
              </a:ext>
            </a:extLst>
          </p:cNvPr>
          <p:cNvSpPr>
            <a:spLocks noChangeArrowheads="1"/>
          </p:cNvSpPr>
          <p:nvPr/>
        </p:nvSpPr>
        <p:spPr bwMode="auto">
          <a:xfrm>
            <a:off x="0" y="5084763"/>
            <a:ext cx="3059113"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i="1">
                <a:latin typeface="Arial" panose="020B0604020202020204" pitchFamily="34" charset="0"/>
              </a:rPr>
              <a:t>Skaner &amp; raqamli qurilmalar</a:t>
            </a:r>
            <a:endParaRPr lang="ru-RU" altLang="ru-RU" i="1" dirty="0">
              <a:latin typeface="Arial" panose="020B0604020202020204" pitchFamily="34" charset="0"/>
            </a:endParaRPr>
          </a:p>
        </p:txBody>
      </p:sp>
      <p:sp>
        <p:nvSpPr>
          <p:cNvPr id="12301" name="Rectangle 16">
            <a:extLst>
              <a:ext uri="{FF2B5EF4-FFF2-40B4-BE49-F238E27FC236}">
                <a16:creationId xmlns:a16="http://schemas.microsoft.com/office/drawing/2014/main" id="{74E44D49-AF3C-999D-7D5D-00F66DFD2C04}"/>
              </a:ext>
            </a:extLst>
          </p:cNvPr>
          <p:cNvSpPr>
            <a:spLocks noChangeArrowheads="1"/>
          </p:cNvSpPr>
          <p:nvPr/>
        </p:nvSpPr>
        <p:spPr bwMode="auto">
          <a:xfrm>
            <a:off x="2843213" y="5229225"/>
            <a:ext cx="324008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i="1">
                <a:latin typeface="Arial" panose="020B0604020202020204" pitchFamily="34" charset="0"/>
              </a:rPr>
              <a:t>Dastur</a:t>
            </a:r>
            <a:endParaRPr lang="ru-RU" altLang="ru-RU" i="1" dirty="0">
              <a:latin typeface="Arial" panose="020B0604020202020204" pitchFamily="34" charset="0"/>
            </a:endParaRPr>
          </a:p>
        </p:txBody>
      </p:sp>
      <p:sp>
        <p:nvSpPr>
          <p:cNvPr id="12302" name="Rectangle 17">
            <a:extLst>
              <a:ext uri="{FF2B5EF4-FFF2-40B4-BE49-F238E27FC236}">
                <a16:creationId xmlns:a16="http://schemas.microsoft.com/office/drawing/2014/main" id="{79529BBF-8C50-6954-F11F-AA02383544C0}"/>
              </a:ext>
            </a:extLst>
          </p:cNvPr>
          <p:cNvSpPr>
            <a:spLocks noChangeArrowheads="1"/>
          </p:cNvSpPr>
          <p:nvPr/>
        </p:nvSpPr>
        <p:spPr bwMode="auto">
          <a:xfrm>
            <a:off x="6156325" y="5157788"/>
            <a:ext cx="273685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828675"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236663"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4465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bg2"/>
              </a:buClr>
              <a:buSzPct val="75000"/>
              <a:buFont typeface="Wingdings" pitchFamily="2" charset="2"/>
              <a:buNone/>
            </a:pPr>
            <a:r>
              <a:rPr lang="en" altLang="ru-RU" i="1">
                <a:latin typeface="Arial" panose="020B0604020202020204" pitchFamily="34" charset="0"/>
              </a:rPr>
              <a:t>Dasturlash tillari</a:t>
            </a:r>
            <a:endParaRPr lang="ru-RU" altLang="ru-RU" i="1" dirty="0">
              <a:latin typeface="Arial" panose="020B0604020202020204" pitchFamily="34" charset="0"/>
            </a:endParaRPr>
          </a:p>
        </p:txBody>
      </p:sp>
      <p:sp>
        <p:nvSpPr>
          <p:cNvPr id="12303" name="Rectangle 18">
            <a:extLst>
              <a:ext uri="{FF2B5EF4-FFF2-40B4-BE49-F238E27FC236}">
                <a16:creationId xmlns:a16="http://schemas.microsoft.com/office/drawing/2014/main" id="{A9A1EAD7-3704-0596-CBC2-888FC48AB5A0}"/>
              </a:ext>
            </a:extLst>
          </p:cNvPr>
          <p:cNvSpPr>
            <a:spLocks noChangeArrowheads="1"/>
          </p:cNvSpPr>
          <p:nvPr/>
        </p:nvSpPr>
        <p:spPr bwMode="auto">
          <a:xfrm>
            <a:off x="323850" y="4437063"/>
            <a:ext cx="86042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 altLang="ru-RU" sz="5400">
                <a:solidFill>
                  <a:srgbClr val="000099"/>
                </a:solidFill>
                <a:latin typeface="Monotype Corsiva" panose="03010101010201010101" pitchFamily="66" charset="0"/>
              </a:rPr>
              <a:t>Ko'pincha, yaratishda</a:t>
            </a:r>
            <a:endParaRPr lang="ru-RU" altLang="ru-RU" sz="5400" dirty="0">
              <a:solidFill>
                <a:srgbClr val="000099"/>
              </a:solidFill>
              <a:latin typeface="Monotype Corsiva" panose="03010101010201010101" pitchFamily="6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2">
            <a:extLst>
              <a:ext uri="{FF2B5EF4-FFF2-40B4-BE49-F238E27FC236}">
                <a16:creationId xmlns:a16="http://schemas.microsoft.com/office/drawing/2014/main" id="{3791FF15-B235-9AA2-4E61-820F3C3A10AF}"/>
              </a:ext>
            </a:extLst>
          </p:cNvPr>
          <p:cNvSpPr>
            <a:spLocks noGrp="1"/>
          </p:cNvSpPr>
          <p:nvPr>
            <p:ph type="title"/>
          </p:nvPr>
        </p:nvSpPr>
        <p:spPr/>
        <p:txBody>
          <a:bodyPr>
            <a:normAutofit fontScale="90000"/>
          </a:bodyPr>
          <a:lstStyle/>
          <a:p>
            <a:pPr eaLnBrk="1" hangingPunct="1"/>
            <a:r>
              <a:rPr lang="en" altLang="ru-RU" sz="5400">
                <a:solidFill>
                  <a:srgbClr val="000099"/>
                </a:solidFill>
                <a:latin typeface="Monotype Corsiva" panose="03010101010201010101" pitchFamily="66" charset="0"/>
              </a:rPr>
              <a:t>Kompyuter grafikasini qo'llaydigan sohalar:</a:t>
            </a:r>
            <a:endParaRPr lang="ru-RU" altLang="ru-RU" sz="5400" dirty="0">
              <a:solidFill>
                <a:srgbClr val="000099"/>
              </a:solidFill>
              <a:latin typeface="Monotype Corsiva" panose="03010101010201010101" pitchFamily="66" charset="0"/>
            </a:endParaRPr>
          </a:p>
        </p:txBody>
      </p:sp>
      <p:sp>
        <p:nvSpPr>
          <p:cNvPr id="2" name="Объект 1">
            <a:extLst>
              <a:ext uri="{FF2B5EF4-FFF2-40B4-BE49-F238E27FC236}">
                <a16:creationId xmlns:a16="http://schemas.microsoft.com/office/drawing/2014/main" id="{2E3CC61A-4B19-F3F5-FCFE-3F44516A2F9B}"/>
              </a:ext>
            </a:extLst>
          </p:cNvPr>
          <p:cNvSpPr>
            <a:spLocks noGrp="1"/>
          </p:cNvSpPr>
          <p:nvPr>
            <p:ph idx="1"/>
          </p:nvPr>
        </p:nvSpPr>
        <p:spPr/>
        <p:txBody>
          <a:bodyPr rtlCol="0">
            <a:normAutofit lnSpcReduction="10000"/>
          </a:bodyPr>
          <a:lstStyle/>
          <a:p>
            <a:pPr eaLnBrk="1" fontAlgn="auto" hangingPunct="1">
              <a:lnSpc>
                <a:spcPct val="150000"/>
              </a:lnSpc>
              <a:spcAft>
                <a:spcPts val="0"/>
              </a:spcAft>
              <a:defRPr/>
            </a:pPr>
            <a:r>
              <a:rPr lang="en" dirty="0" err="1"/>
              <a:t>Ilmiy</a:t>
            </a:r>
            <a:r>
              <a:rPr lang="en" dirty="0"/>
              <a:t> </a:t>
            </a:r>
            <a:r>
              <a:rPr lang="en" dirty="0" err="1"/>
              <a:t>grafika</a:t>
            </a:r>
            <a:r>
              <a:rPr lang="en" dirty="0"/>
              <a:t>
</a:t>
            </a:r>
            <a:r>
              <a:rPr lang="en" dirty="0" err="1"/>
              <a:t>Biznes</a:t>
            </a:r>
            <a:r>
              <a:rPr lang="en" dirty="0"/>
              <a:t> </a:t>
            </a:r>
            <a:r>
              <a:rPr lang="en" dirty="0" err="1"/>
              <a:t>grafika</a:t>
            </a:r>
            <a:r>
              <a:rPr lang="en" dirty="0"/>
              <a:t>
</a:t>
            </a:r>
            <a:r>
              <a:rPr lang="en" dirty="0" err="1"/>
              <a:t>Grafiklarni</a:t>
            </a:r>
            <a:r>
              <a:rPr lang="en" dirty="0"/>
              <a:t> </a:t>
            </a:r>
            <a:r>
              <a:rPr lang="en" dirty="0" err="1"/>
              <a:t>loyihalash</a:t>
            </a:r>
            <a:r>
              <a:rPr lang="en" dirty="0"/>
              <a:t>
</a:t>
            </a:r>
            <a:r>
              <a:rPr lang="en" dirty="0" err="1"/>
              <a:t>Illyustrativ</a:t>
            </a:r>
            <a:r>
              <a:rPr lang="en" dirty="0"/>
              <a:t> </a:t>
            </a:r>
            <a:r>
              <a:rPr lang="en" dirty="0" err="1"/>
              <a:t>grafika</a:t>
            </a:r>
            <a:r>
              <a:rPr lang="en" dirty="0"/>
              <a:t>
</a:t>
            </a:r>
            <a:r>
              <a:rPr lang="en" dirty="0" err="1"/>
              <a:t>Madaniyat</a:t>
            </a:r>
            <a:r>
              <a:rPr lang="en" dirty="0"/>
              <a:t> &amp; </a:t>
            </a:r>
            <a:r>
              <a:rPr lang="en" dirty="0" err="1"/>
              <a:t>Reklama</a:t>
            </a:r>
            <a:r>
              <a:rPr lang="en" dirty="0"/>
              <a:t> </a:t>
            </a:r>
            <a:r>
              <a:rPr lang="en" dirty="0" err="1"/>
              <a:t>Grafikasi</a:t>
            </a:r>
            <a:r>
              <a:rPr lang="en" dirty="0"/>
              <a:t>
</a:t>
            </a:r>
            <a:r>
              <a:rPr lang="en" dirty="0" err="1"/>
              <a:t>Kompyuter</a:t>
            </a:r>
            <a:r>
              <a:rPr lang="en" dirty="0"/>
              <a:t> </a:t>
            </a:r>
            <a:r>
              <a:rPr lang="en" dirty="0" err="1"/>
              <a:t>animatsiya</a:t>
            </a:r>
            <a:endParaRPr lang="ru-RU"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4" name="Rectangle 1434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Заголовок 2">
            <a:extLst>
              <a:ext uri="{FF2B5EF4-FFF2-40B4-BE49-F238E27FC236}">
                <a16:creationId xmlns:a16="http://schemas.microsoft.com/office/drawing/2014/main" id="{2CD15F57-FF0F-2902-270C-0DDEE9C78125}"/>
              </a:ext>
            </a:extLst>
          </p:cNvPr>
          <p:cNvSpPr>
            <a:spLocks noGrp="1"/>
          </p:cNvSpPr>
          <p:nvPr>
            <p:ph type="title"/>
          </p:nvPr>
        </p:nvSpPr>
        <p:spPr>
          <a:xfrm>
            <a:off x="852297" y="502020"/>
            <a:ext cx="3992787" cy="1642970"/>
          </a:xfrm>
        </p:spPr>
        <p:txBody>
          <a:bodyPr anchor="b">
            <a:normAutofit/>
          </a:bodyPr>
          <a:lstStyle/>
          <a:p>
            <a:pPr eaLnBrk="1" hangingPunct="1"/>
            <a:r>
              <a:rPr lang="en" altLang="ru-RU" sz="3500"/>
              <a:t>Ilmiy grafika</a:t>
            </a:r>
            <a:endParaRPr lang="ru-RU" altLang="ru-RU" sz="3500"/>
          </a:p>
        </p:txBody>
      </p:sp>
      <p:sp>
        <p:nvSpPr>
          <p:cNvPr id="14339" name="Объект 1">
            <a:extLst>
              <a:ext uri="{FF2B5EF4-FFF2-40B4-BE49-F238E27FC236}">
                <a16:creationId xmlns:a16="http://schemas.microsoft.com/office/drawing/2014/main" id="{4564CFB4-9CED-EC21-DF35-491A8994A8E2}"/>
              </a:ext>
            </a:extLst>
          </p:cNvPr>
          <p:cNvSpPr>
            <a:spLocks noGrp="1"/>
          </p:cNvSpPr>
          <p:nvPr>
            <p:ph idx="1"/>
          </p:nvPr>
        </p:nvSpPr>
        <p:spPr>
          <a:xfrm>
            <a:off x="858692" y="2405894"/>
            <a:ext cx="3986392" cy="3535083"/>
          </a:xfrm>
        </p:spPr>
        <p:txBody>
          <a:bodyPr anchor="t">
            <a:normAutofit/>
          </a:bodyPr>
          <a:lstStyle/>
          <a:p>
            <a:pPr marL="0" indent="0" eaLnBrk="1" hangingPunct="1">
              <a:buNone/>
            </a:pPr>
            <a:r>
              <a:rPr lang="en" altLang="ru-RU" sz="1700"/>
              <a:t>Uning maqsadi ilmiy tadqiqot ob'ektlarini tasavvur qilish, hisoblashlar natijalarini grafik ishlov berish, natijalarining vizual namoyishi bilan hisoblash tajribalarini o'tkazishdan iborat.</a:t>
            </a:r>
            <a:endParaRPr lang="ru-RU" altLang="ru-RU" sz="1700"/>
          </a:p>
        </p:txBody>
      </p:sp>
      <p:sp>
        <p:nvSpPr>
          <p:cNvPr id="14346" name="Rectangle 1434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8" name="Rectangle 1434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0" name="Rectangle 1434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2" name="Rectangle 1435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5" name="Picture 1">
            <a:extLst>
              <a:ext uri="{FF2B5EF4-FFF2-40B4-BE49-F238E27FC236}">
                <a16:creationId xmlns:a16="http://schemas.microsoft.com/office/drawing/2014/main" id="{414661A7-F23F-064C-BA3F-C589F6DA85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6975" y="2319136"/>
            <a:ext cx="3127897" cy="22516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barn(inVertical)">
                                      <p:cBhvr>
                                        <p:cTn id="7"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1"/>
            <a:ext cx="3909949" cy="6883030"/>
            <a:chOff x="-19217" y="-1"/>
            <a:chExt cx="5213267" cy="6883030"/>
          </a:xfrm>
        </p:grpSpPr>
        <p:sp>
          <p:nvSpPr>
            <p:cNvPr id="16" name="Rectangle 1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5DFBF5F-16A1-2747-735E-F96CC4FFA30F}"/>
              </a:ext>
            </a:extLst>
          </p:cNvPr>
          <p:cNvSpPr txBox="1"/>
          <p:nvPr/>
        </p:nvSpPr>
        <p:spPr>
          <a:xfrm>
            <a:off x="251520" y="476672"/>
            <a:ext cx="3637789" cy="5976664"/>
          </a:xfrm>
          <a:prstGeom prst="rect">
            <a:avLst/>
          </a:prstGeom>
        </p:spPr>
        <p:txBody>
          <a:bodyPr vert="horz" lIns="91440" tIns="45720" rIns="91440" bIns="45720" rtlCol="0">
            <a:normAutofit/>
          </a:bodyPr>
          <a:lstStyle/>
          <a:p>
            <a:pPr algn="just" defTabSz="914400">
              <a:lnSpc>
                <a:spcPct val="90000"/>
              </a:lnSpc>
              <a:spcAft>
                <a:spcPts val="450"/>
              </a:spcAft>
            </a:pPr>
            <a:r>
              <a:rPr lang="en-US" sz="2000">
                <a:solidFill>
                  <a:srgbClr val="FFFFFF"/>
                </a:solidFill>
              </a:rPr>
              <a:t>Кompyuter grafikasi – bu avvalo keng tarqalib borayotgan programma ta’minotidir, ya’ni kompyuter grafikasi mavjud va yangi yaratilayotgan programmalarga tayanadi. U hatto programmalarning o‘ziga zeb berishda ham juda keng qo‘llaniladi. Uning rivojlanishi jarayonlarning real uch o‘lchovli fazoda qanday kechishini aniq tasvirlash (hatto harakatdagi) imkoniyatini yaratdi. Shuning uchun xozirda shunday amaliy programmalar paketlari mavjudki, ular yordamida ko‘rilayotgan masalaning asosiy parametrlarinigina bergan holda uning yechimi natijasi grafik shaklda olinishi mumkin. </a:t>
            </a:r>
          </a:p>
        </p:txBody>
      </p:sp>
      <p:pic>
        <p:nvPicPr>
          <p:cNvPr id="3" name="Рисунок 2" descr="Изображение выглядит как компьютер, снимок экрана, ноутбук&#10;&#10;Автоматически созданное описание">
            <a:extLst>
              <a:ext uri="{FF2B5EF4-FFF2-40B4-BE49-F238E27FC236}">
                <a16:creationId xmlns:a16="http://schemas.microsoft.com/office/drawing/2014/main" id="{7EDF31C9-1DDE-F343-8358-667232BC2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432511"/>
            <a:ext cx="5839698" cy="3754988"/>
          </a:xfrm>
          <a:prstGeom prst="rect">
            <a:avLst/>
          </a:prstGeom>
        </p:spPr>
      </p:pic>
    </p:spTree>
    <p:extLst>
      <p:ext uri="{BB962C8B-B14F-4D97-AF65-F5344CB8AC3E}">
        <p14:creationId xmlns:p14="http://schemas.microsoft.com/office/powerpoint/2010/main" val="2117503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8" name="Rectangle 15367">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2" name="Заголовок 2">
            <a:extLst>
              <a:ext uri="{FF2B5EF4-FFF2-40B4-BE49-F238E27FC236}">
                <a16:creationId xmlns:a16="http://schemas.microsoft.com/office/drawing/2014/main" id="{0E1BFD08-AEC4-AF3C-4F14-9FB8DDE6D5F4}"/>
              </a:ext>
            </a:extLst>
          </p:cNvPr>
          <p:cNvSpPr>
            <a:spLocks noGrp="1"/>
          </p:cNvSpPr>
          <p:nvPr>
            <p:ph type="title"/>
          </p:nvPr>
        </p:nvSpPr>
        <p:spPr>
          <a:xfrm>
            <a:off x="232027" y="456183"/>
            <a:ext cx="3655318" cy="1938076"/>
          </a:xfrm>
        </p:spPr>
        <p:txBody>
          <a:bodyPr>
            <a:normAutofit/>
          </a:bodyPr>
          <a:lstStyle/>
          <a:p>
            <a:pPr eaLnBrk="1" hangingPunct="1"/>
            <a:r>
              <a:rPr lang="en" altLang="ru-RU" dirty="0" err="1"/>
              <a:t>Biznes</a:t>
            </a:r>
            <a:r>
              <a:rPr lang="en" altLang="ru-RU" dirty="0"/>
              <a:t> </a:t>
            </a:r>
            <a:r>
              <a:rPr lang="en" altLang="ru-RU" dirty="0" err="1"/>
              <a:t>grafika</a:t>
            </a:r>
            <a:endParaRPr lang="ru-RU" altLang="ru-RU" dirty="0"/>
          </a:p>
        </p:txBody>
      </p:sp>
      <p:sp>
        <p:nvSpPr>
          <p:cNvPr id="15363" name="Объект 1">
            <a:extLst>
              <a:ext uri="{FF2B5EF4-FFF2-40B4-BE49-F238E27FC236}">
                <a16:creationId xmlns:a16="http://schemas.microsoft.com/office/drawing/2014/main" id="{403582AC-9E42-C846-C5C2-CDBCEE3694A7}"/>
              </a:ext>
            </a:extLst>
          </p:cNvPr>
          <p:cNvSpPr>
            <a:spLocks noGrp="1"/>
          </p:cNvSpPr>
          <p:nvPr>
            <p:ph idx="1"/>
          </p:nvPr>
        </p:nvSpPr>
        <p:spPr>
          <a:xfrm>
            <a:off x="395536" y="2482589"/>
            <a:ext cx="3095186" cy="3694373"/>
          </a:xfrm>
        </p:spPr>
        <p:txBody>
          <a:bodyPr>
            <a:normAutofit/>
          </a:bodyPr>
          <a:lstStyle/>
          <a:p>
            <a:pPr marL="0" indent="0" eaLnBrk="1" hangingPunct="1">
              <a:buNone/>
            </a:pPr>
            <a:r>
              <a:rPr lang="en" altLang="ru-RU" sz="2400" dirty="0"/>
              <a:t>U </a:t>
            </a:r>
            <a:r>
              <a:rPr lang="en" altLang="ru-RU" sz="2400" dirty="0" err="1"/>
              <a:t>turli</a:t>
            </a:r>
            <a:r>
              <a:rPr lang="en" altLang="ru-RU" sz="2400" dirty="0"/>
              <a:t> </a:t>
            </a:r>
            <a:r>
              <a:rPr lang="en" altLang="ru-RU" sz="2400" dirty="0" err="1"/>
              <a:t>muassasalarning</a:t>
            </a:r>
            <a:r>
              <a:rPr lang="en" altLang="ru-RU" sz="2400" dirty="0"/>
              <a:t> </a:t>
            </a:r>
            <a:r>
              <a:rPr lang="en" altLang="ru-RU" sz="2400" dirty="0" err="1"/>
              <a:t>ishlarida</a:t>
            </a:r>
            <a:r>
              <a:rPr lang="en" altLang="ru-RU" sz="2400" dirty="0"/>
              <a:t> </a:t>
            </a:r>
            <a:r>
              <a:rPr lang="en" altLang="ru-RU" sz="2400" dirty="0" err="1"/>
              <a:t>tez-tez</a:t>
            </a:r>
            <a:r>
              <a:rPr lang="en" altLang="ru-RU" sz="2400" dirty="0"/>
              <a:t> </a:t>
            </a:r>
            <a:r>
              <a:rPr lang="en" altLang="ru-RU" sz="2400" dirty="0" err="1"/>
              <a:t>ishlatiladigan</a:t>
            </a:r>
            <a:r>
              <a:rPr lang="en" altLang="ru-RU" sz="2400" dirty="0"/>
              <a:t> </a:t>
            </a:r>
            <a:r>
              <a:rPr lang="en" altLang="ru-RU" sz="2400" dirty="0" err="1"/>
              <a:t>misollarni</a:t>
            </a:r>
            <a:r>
              <a:rPr lang="en" altLang="ru-RU" sz="2400" dirty="0"/>
              <a:t> </a:t>
            </a:r>
            <a:r>
              <a:rPr lang="en" altLang="ru-RU" sz="2400" dirty="0" err="1"/>
              <a:t>yaratish</a:t>
            </a:r>
            <a:r>
              <a:rPr lang="en" altLang="ru-RU" sz="2400" dirty="0"/>
              <a:t> </a:t>
            </a:r>
            <a:r>
              <a:rPr lang="en" altLang="ru-RU" sz="2400" dirty="0" err="1"/>
              <a:t>uchun</a:t>
            </a:r>
            <a:r>
              <a:rPr lang="en" altLang="ru-RU" sz="2400" dirty="0"/>
              <a:t> </a:t>
            </a:r>
            <a:r>
              <a:rPr lang="en" altLang="ru-RU" sz="2400" dirty="0" err="1"/>
              <a:t>mo'ljallangan</a:t>
            </a:r>
            <a:r>
              <a:rPr lang="en" altLang="ru-RU" sz="2400" dirty="0"/>
              <a:t>: </a:t>
            </a:r>
            <a:r>
              <a:rPr lang="en" altLang="ru-RU" sz="2400" dirty="0" err="1"/>
              <a:t>rejalashtirilgan</a:t>
            </a:r>
            <a:r>
              <a:rPr lang="en" altLang="ru-RU" sz="2400" dirty="0"/>
              <a:t> </a:t>
            </a:r>
            <a:r>
              <a:rPr lang="en" altLang="ru-RU" sz="2400" dirty="0" err="1"/>
              <a:t>ko'rsatkichlar</a:t>
            </a:r>
            <a:r>
              <a:rPr lang="en" altLang="ru-RU" sz="2400" dirty="0"/>
              <a:t>, </a:t>
            </a:r>
            <a:r>
              <a:rPr lang="en" altLang="ru-RU" sz="2400" dirty="0" err="1"/>
              <a:t>hisobot</a:t>
            </a:r>
            <a:r>
              <a:rPr lang="en" altLang="ru-RU" sz="2400" dirty="0"/>
              <a:t> </a:t>
            </a:r>
            <a:r>
              <a:rPr lang="en" altLang="ru-RU" sz="2400" dirty="0" err="1"/>
              <a:t>hujjatlari</a:t>
            </a:r>
            <a:r>
              <a:rPr lang="en" altLang="ru-RU" sz="2400" dirty="0"/>
              <a:t>, </a:t>
            </a:r>
            <a:r>
              <a:rPr lang="en" altLang="ru-RU" sz="2400" dirty="0" err="1"/>
              <a:t>statistik</a:t>
            </a:r>
            <a:r>
              <a:rPr lang="en" altLang="ru-RU" sz="2400" dirty="0"/>
              <a:t> </a:t>
            </a:r>
            <a:r>
              <a:rPr lang="en" altLang="ru-RU" sz="2400" dirty="0" err="1"/>
              <a:t>xulosalar</a:t>
            </a:r>
            <a:r>
              <a:rPr lang="en" altLang="ru-RU" sz="2400" dirty="0"/>
              <a:t>.</a:t>
            </a:r>
            <a:endParaRPr lang="ru-RU" altLang="ru-RU" sz="2400" dirty="0"/>
          </a:p>
        </p:txBody>
      </p:sp>
      <p:pic>
        <p:nvPicPr>
          <p:cNvPr id="2050" name="Picture 2">
            <a:extLst>
              <a:ext uri="{FF2B5EF4-FFF2-40B4-BE49-F238E27FC236}">
                <a16:creationId xmlns:a16="http://schemas.microsoft.com/office/drawing/2014/main" id="{FDF37054-B36E-B958-DD65-6A16CE25BC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7021"/>
          <a:stretch/>
        </p:blipFill>
        <p:spPr bwMode="auto">
          <a:xfrm>
            <a:off x="3678237" y="-4"/>
            <a:ext cx="5465763"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8CCE39F-EE3D-A15A-5B1E-EE40EAEC5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5" r="-5" b="29468"/>
          <a:stretch/>
        </p:blipFill>
        <p:spPr bwMode="auto">
          <a:xfrm>
            <a:off x="3545046" y="3802961"/>
            <a:ext cx="5604285"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par>
                          <p:cTn id="11" fill="hold" nodeType="afterGroup">
                            <p:stCondLst>
                              <p:cond delay="1000"/>
                            </p:stCondLst>
                            <p:childTnLst>
                              <p:par>
                                <p:cTn id="12" presetID="31" presetClass="entr" presetSubtype="0"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1000" fill="hold"/>
                                        <p:tgtEl>
                                          <p:spTgt spid="2051"/>
                                        </p:tgtEl>
                                        <p:attrNameLst>
                                          <p:attrName>ppt_w</p:attrName>
                                        </p:attrNameLst>
                                      </p:cBhvr>
                                      <p:tavLst>
                                        <p:tav tm="0">
                                          <p:val>
                                            <p:fltVal val="0"/>
                                          </p:val>
                                        </p:tav>
                                        <p:tav tm="100000">
                                          <p:val>
                                            <p:strVal val="#ppt_w"/>
                                          </p:val>
                                        </p:tav>
                                      </p:tavLst>
                                    </p:anim>
                                    <p:anim calcmode="lin" valueType="num">
                                      <p:cBhvr>
                                        <p:cTn id="15" dur="1000" fill="hold"/>
                                        <p:tgtEl>
                                          <p:spTgt spid="2051"/>
                                        </p:tgtEl>
                                        <p:attrNameLst>
                                          <p:attrName>ppt_h</p:attrName>
                                        </p:attrNameLst>
                                      </p:cBhvr>
                                      <p:tavLst>
                                        <p:tav tm="0">
                                          <p:val>
                                            <p:fltVal val="0"/>
                                          </p:val>
                                        </p:tav>
                                        <p:tav tm="100000">
                                          <p:val>
                                            <p:strVal val="#ppt_h"/>
                                          </p:val>
                                        </p:tav>
                                      </p:tavLst>
                                    </p:anim>
                                    <p:anim calcmode="lin" valueType="num">
                                      <p:cBhvr>
                                        <p:cTn id="16" dur="1000" fill="hold"/>
                                        <p:tgtEl>
                                          <p:spTgt spid="2051"/>
                                        </p:tgtEl>
                                        <p:attrNameLst>
                                          <p:attrName>style.rotation</p:attrName>
                                        </p:attrNameLst>
                                      </p:cBhvr>
                                      <p:tavLst>
                                        <p:tav tm="0">
                                          <p:val>
                                            <p:fltVal val="90"/>
                                          </p:val>
                                        </p:tav>
                                        <p:tav tm="100000">
                                          <p:val>
                                            <p:fltVal val="0"/>
                                          </p:val>
                                        </p:tav>
                                      </p:tavLst>
                                    </p:anim>
                                    <p:animEffect transition="in" filter="fade">
                                      <p:cBhvr>
                                        <p:cTn id="17"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2">
            <a:extLst>
              <a:ext uri="{FF2B5EF4-FFF2-40B4-BE49-F238E27FC236}">
                <a16:creationId xmlns:a16="http://schemas.microsoft.com/office/drawing/2014/main" id="{AF0982C9-42BC-DDC1-935C-3C3B3C0E3F9D}"/>
              </a:ext>
            </a:extLst>
          </p:cNvPr>
          <p:cNvSpPr>
            <a:spLocks noGrp="1"/>
          </p:cNvSpPr>
          <p:nvPr>
            <p:ph type="title"/>
          </p:nvPr>
        </p:nvSpPr>
        <p:spPr/>
        <p:txBody>
          <a:bodyPr/>
          <a:lstStyle/>
          <a:p>
            <a:pPr eaLnBrk="1" hangingPunct="1"/>
            <a:r>
              <a:rPr lang="en" altLang="ru-RU">
                <a:solidFill>
                  <a:srgbClr val="FF0000"/>
                </a:solidFill>
              </a:rPr>
              <a:t>Grafiklarni loyihalash</a:t>
            </a:r>
            <a:endParaRPr lang="ru-RU" altLang="ru-RU" dirty="0">
              <a:solidFill>
                <a:srgbClr val="FF0000"/>
              </a:solidFill>
            </a:endParaRPr>
          </a:p>
        </p:txBody>
      </p:sp>
      <p:sp>
        <p:nvSpPr>
          <p:cNvPr id="2" name="Объект 1">
            <a:extLst>
              <a:ext uri="{FF2B5EF4-FFF2-40B4-BE49-F238E27FC236}">
                <a16:creationId xmlns:a16="http://schemas.microsoft.com/office/drawing/2014/main" id="{647677FA-1DF5-48E6-C1F3-940E9600428F}"/>
              </a:ext>
            </a:extLst>
          </p:cNvPr>
          <p:cNvSpPr>
            <a:spLocks noGrp="1"/>
          </p:cNvSpPr>
          <p:nvPr>
            <p:ph idx="1"/>
          </p:nvPr>
        </p:nvSpPr>
        <p:spPr/>
        <p:txBody>
          <a:bodyPr rtlCol="0">
            <a:normAutofit/>
          </a:bodyPr>
          <a:lstStyle/>
          <a:p>
            <a:pPr marL="0" indent="0" eaLnBrk="1" fontAlgn="auto" hangingPunct="1">
              <a:spcAft>
                <a:spcPts val="0"/>
              </a:spcAft>
              <a:buNone/>
              <a:defRPr/>
            </a:pPr>
            <a:r>
              <a:rPr lang="en"/>
              <a:t>Texnik chizmalarni tayyorlashda ishlatiladi.</a:t>
            </a:r>
            <a:endParaRPr lang="ru-RU" dirty="0"/>
          </a:p>
        </p:txBody>
      </p:sp>
      <p:pic>
        <p:nvPicPr>
          <p:cNvPr id="3074" name="Picture 2">
            <a:extLst>
              <a:ext uri="{FF2B5EF4-FFF2-40B4-BE49-F238E27FC236}">
                <a16:creationId xmlns:a16="http://schemas.microsoft.com/office/drawing/2014/main" id="{5F162612-712D-BD16-D3F7-8525AC1D5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808" y="3293539"/>
            <a:ext cx="4645530" cy="341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Рисунок 2">
            <a:extLst>
              <a:ext uri="{FF2B5EF4-FFF2-40B4-BE49-F238E27FC236}">
                <a16:creationId xmlns:a16="http://schemas.microsoft.com/office/drawing/2014/main" id="{FA30CE3E-FE7D-C61D-6252-1A325D38020C}"/>
              </a:ext>
            </a:extLst>
          </p:cNvPr>
          <p:cNvPicPr>
            <a:picLocks noChangeAspect="1"/>
          </p:cNvPicPr>
          <p:nvPr/>
        </p:nvPicPr>
        <p:blipFill rotWithShape="1">
          <a:blip r:embed="rId3" cstate="print"/>
          <a:srcRect l="10400" t="8345" r="12600" b="20538"/>
          <a:stretch/>
        </p:blipFill>
        <p:spPr bwMode="auto">
          <a:xfrm>
            <a:off x="347662" y="3255974"/>
            <a:ext cx="2616917" cy="3456385"/>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2">
            <a:extLst>
              <a:ext uri="{FF2B5EF4-FFF2-40B4-BE49-F238E27FC236}">
                <a16:creationId xmlns:a16="http://schemas.microsoft.com/office/drawing/2014/main" id="{3C50EF32-608F-23E4-E508-B7B538760543}"/>
              </a:ext>
            </a:extLst>
          </p:cNvPr>
          <p:cNvSpPr>
            <a:spLocks noGrp="1"/>
          </p:cNvSpPr>
          <p:nvPr>
            <p:ph type="title" idx="4294967295"/>
          </p:nvPr>
        </p:nvSpPr>
        <p:spPr>
          <a:xfrm>
            <a:off x="0" y="365125"/>
            <a:ext cx="7886700" cy="1325563"/>
          </a:xfrm>
        </p:spPr>
        <p:txBody>
          <a:bodyPr/>
          <a:lstStyle/>
          <a:p>
            <a:pPr eaLnBrk="1" hangingPunct="1"/>
            <a:r>
              <a:rPr lang="en" altLang="ru-RU">
                <a:solidFill>
                  <a:srgbClr val="FF0000"/>
                </a:solidFill>
              </a:rPr>
              <a:t>Illyustrativ grafika</a:t>
            </a:r>
            <a:endParaRPr lang="ru-RU" altLang="ru-RU" dirty="0">
              <a:solidFill>
                <a:srgbClr val="FF0000"/>
              </a:solidFill>
            </a:endParaRPr>
          </a:p>
        </p:txBody>
      </p:sp>
      <p:sp>
        <p:nvSpPr>
          <p:cNvPr id="17411" name="Объект 1">
            <a:extLst>
              <a:ext uri="{FF2B5EF4-FFF2-40B4-BE49-F238E27FC236}">
                <a16:creationId xmlns:a16="http://schemas.microsoft.com/office/drawing/2014/main" id="{B63394EA-F641-75D2-8F6F-14A04BF5CEC1}"/>
              </a:ext>
            </a:extLst>
          </p:cNvPr>
          <p:cNvSpPr>
            <a:spLocks noGrp="1"/>
          </p:cNvSpPr>
          <p:nvPr>
            <p:ph idx="4294967295"/>
          </p:nvPr>
        </p:nvSpPr>
        <p:spPr>
          <a:xfrm>
            <a:off x="487362" y="1825625"/>
            <a:ext cx="7399337" cy="882650"/>
          </a:xfrm>
        </p:spPr>
        <p:txBody>
          <a:bodyPr/>
          <a:lstStyle/>
          <a:p>
            <a:pPr marL="0" indent="0" eaLnBrk="1" hangingPunct="1">
              <a:buNone/>
            </a:pPr>
            <a:r>
              <a:rPr lang="en" altLang="ru-RU" dirty="0" err="1"/>
              <a:t>Ular</a:t>
            </a:r>
            <a:r>
              <a:rPr lang="en" altLang="ru-RU" dirty="0"/>
              <a:t> </a:t>
            </a:r>
            <a:r>
              <a:rPr lang="en" altLang="ru-RU" dirty="0" err="1"/>
              <a:t>sizga</a:t>
            </a:r>
            <a:r>
              <a:rPr lang="en" altLang="ru-RU" dirty="0"/>
              <a:t> </a:t>
            </a:r>
            <a:r>
              <a:rPr lang="en" altLang="ru-RU" dirty="0" err="1"/>
              <a:t>kompyuterni</a:t>
            </a:r>
            <a:r>
              <a:rPr lang="en" altLang="ru-RU" dirty="0"/>
              <a:t> </a:t>
            </a:r>
            <a:r>
              <a:rPr lang="en" altLang="ru-RU" dirty="0" err="1"/>
              <a:t>o'zboshimchalik</a:t>
            </a:r>
            <a:r>
              <a:rPr lang="en" altLang="ru-RU" dirty="0"/>
              <a:t> </a:t>
            </a:r>
            <a:r>
              <a:rPr lang="en" altLang="ru-RU" dirty="0" err="1"/>
              <a:t>bilan</a:t>
            </a:r>
            <a:r>
              <a:rPr lang="en" altLang="ru-RU" dirty="0"/>
              <a:t> </a:t>
            </a:r>
            <a:r>
              <a:rPr lang="en" altLang="ru-RU" dirty="0" err="1"/>
              <a:t>chizish</a:t>
            </a:r>
            <a:r>
              <a:rPr lang="en" altLang="ru-RU" dirty="0"/>
              <a:t> </a:t>
            </a:r>
            <a:r>
              <a:rPr lang="en" altLang="ru-RU" dirty="0" err="1"/>
              <a:t>va</a:t>
            </a:r>
            <a:r>
              <a:rPr lang="en" altLang="ru-RU" dirty="0"/>
              <a:t> </a:t>
            </a:r>
            <a:r>
              <a:rPr lang="en" altLang="ru-RU" dirty="0" err="1"/>
              <a:t>chizish</a:t>
            </a:r>
            <a:r>
              <a:rPr lang="en" altLang="ru-RU" dirty="0"/>
              <a:t> </a:t>
            </a:r>
            <a:r>
              <a:rPr lang="en" altLang="ru-RU" dirty="0" err="1"/>
              <a:t>uchun</a:t>
            </a:r>
            <a:r>
              <a:rPr lang="en" altLang="ru-RU" dirty="0"/>
              <a:t> </a:t>
            </a:r>
            <a:r>
              <a:rPr lang="en" altLang="ru-RU" dirty="0" err="1"/>
              <a:t>ishlatishga</a:t>
            </a:r>
            <a:r>
              <a:rPr lang="en" altLang="ru-RU" dirty="0"/>
              <a:t> </a:t>
            </a:r>
            <a:r>
              <a:rPr lang="en" altLang="ru-RU" dirty="0" err="1"/>
              <a:t>imkon</a:t>
            </a:r>
            <a:r>
              <a:rPr lang="en" altLang="ru-RU" dirty="0"/>
              <a:t> </a:t>
            </a:r>
            <a:r>
              <a:rPr lang="en" altLang="ru-RU" dirty="0" err="1"/>
              <a:t>beradi</a:t>
            </a:r>
            <a:r>
              <a:rPr lang="en" altLang="ru-RU" dirty="0"/>
              <a:t>.</a:t>
            </a:r>
            <a:endParaRPr lang="ru-RU" altLang="ru-RU" dirty="0"/>
          </a:p>
        </p:txBody>
      </p:sp>
      <p:pic>
        <p:nvPicPr>
          <p:cNvPr id="4098" name="Picture 2">
            <a:extLst>
              <a:ext uri="{FF2B5EF4-FFF2-40B4-BE49-F238E27FC236}">
                <a16:creationId xmlns:a16="http://schemas.microsoft.com/office/drawing/2014/main" id="{F3B46EBD-7735-CA2E-BC05-DE5DDFCB9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4365104"/>
            <a:ext cx="2027497" cy="171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a:extLst>
              <a:ext uri="{FF2B5EF4-FFF2-40B4-BE49-F238E27FC236}">
                <a16:creationId xmlns:a16="http://schemas.microsoft.com/office/drawing/2014/main" id="{3229A5F4-ED4E-3DB7-F175-B875353B4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573016"/>
            <a:ext cx="2340585" cy="285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80">
                                          <p:stCondLst>
                                            <p:cond delay="0"/>
                                          </p:stCondLst>
                                        </p:cTn>
                                        <p:tgtEl>
                                          <p:spTgt spid="4098"/>
                                        </p:tgtEl>
                                      </p:cBhvr>
                                    </p:animEffect>
                                    <p:anim calcmode="lin" valueType="num">
                                      <p:cBhvr>
                                        <p:cTn id="8"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8"/>
                                        </p:tgtEl>
                                      </p:cBhvr>
                                      <p:to x="100000" y="60000"/>
                                    </p:animScale>
                                    <p:animScale>
                                      <p:cBhvr>
                                        <p:cTn id="14" dur="166" decel="50000">
                                          <p:stCondLst>
                                            <p:cond delay="676"/>
                                          </p:stCondLst>
                                        </p:cTn>
                                        <p:tgtEl>
                                          <p:spTgt spid="4098"/>
                                        </p:tgtEl>
                                      </p:cBhvr>
                                      <p:to x="100000" y="100000"/>
                                    </p:animScale>
                                    <p:animScale>
                                      <p:cBhvr>
                                        <p:cTn id="15" dur="26">
                                          <p:stCondLst>
                                            <p:cond delay="1312"/>
                                          </p:stCondLst>
                                        </p:cTn>
                                        <p:tgtEl>
                                          <p:spTgt spid="4098"/>
                                        </p:tgtEl>
                                      </p:cBhvr>
                                      <p:to x="100000" y="80000"/>
                                    </p:animScale>
                                    <p:animScale>
                                      <p:cBhvr>
                                        <p:cTn id="16" dur="166" decel="50000">
                                          <p:stCondLst>
                                            <p:cond delay="1338"/>
                                          </p:stCondLst>
                                        </p:cTn>
                                        <p:tgtEl>
                                          <p:spTgt spid="4098"/>
                                        </p:tgtEl>
                                      </p:cBhvr>
                                      <p:to x="100000" y="100000"/>
                                    </p:animScale>
                                    <p:animScale>
                                      <p:cBhvr>
                                        <p:cTn id="17" dur="26">
                                          <p:stCondLst>
                                            <p:cond delay="1642"/>
                                          </p:stCondLst>
                                        </p:cTn>
                                        <p:tgtEl>
                                          <p:spTgt spid="4098"/>
                                        </p:tgtEl>
                                      </p:cBhvr>
                                      <p:to x="100000" y="90000"/>
                                    </p:animScale>
                                    <p:animScale>
                                      <p:cBhvr>
                                        <p:cTn id="18" dur="166" decel="50000">
                                          <p:stCondLst>
                                            <p:cond delay="1668"/>
                                          </p:stCondLst>
                                        </p:cTn>
                                        <p:tgtEl>
                                          <p:spTgt spid="4098"/>
                                        </p:tgtEl>
                                      </p:cBhvr>
                                      <p:to x="100000" y="100000"/>
                                    </p:animScale>
                                    <p:animScale>
                                      <p:cBhvr>
                                        <p:cTn id="19" dur="26">
                                          <p:stCondLst>
                                            <p:cond delay="1808"/>
                                          </p:stCondLst>
                                        </p:cTn>
                                        <p:tgtEl>
                                          <p:spTgt spid="4098"/>
                                        </p:tgtEl>
                                      </p:cBhvr>
                                      <p:to x="100000" y="95000"/>
                                    </p:animScale>
                                    <p:animScale>
                                      <p:cBhvr>
                                        <p:cTn id="20" dur="166" decel="50000">
                                          <p:stCondLst>
                                            <p:cond delay="1834"/>
                                          </p:stCondLst>
                                        </p:cTn>
                                        <p:tgtEl>
                                          <p:spTgt spid="409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wipe(down)">
                                      <p:cBhvr>
                                        <p:cTn id="23" dur="580">
                                          <p:stCondLst>
                                            <p:cond delay="0"/>
                                          </p:stCondLst>
                                        </p:cTn>
                                        <p:tgtEl>
                                          <p:spTgt spid="4099"/>
                                        </p:tgtEl>
                                      </p:cBhvr>
                                    </p:animEffect>
                                    <p:anim calcmode="lin" valueType="num">
                                      <p:cBhvr>
                                        <p:cTn id="24" dur="1822" tmFilter="0,0; 0.14,0.36; 0.43,0.73; 0.71,0.91; 1.0,1.0">
                                          <p:stCondLst>
                                            <p:cond delay="0"/>
                                          </p:stCondLst>
                                        </p:cTn>
                                        <p:tgtEl>
                                          <p:spTgt spid="409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09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09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09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099"/>
                                        </p:tgtEl>
                                        <p:attrNameLst>
                                          <p:attrName>ppt_y</p:attrName>
                                        </p:attrNameLst>
                                      </p:cBhvr>
                                      <p:tavLst>
                                        <p:tav tm="0" fmla="#ppt_y-sin(pi*$)/81">
                                          <p:val>
                                            <p:fltVal val="0"/>
                                          </p:val>
                                        </p:tav>
                                        <p:tav tm="100000">
                                          <p:val>
                                            <p:fltVal val="1"/>
                                          </p:val>
                                        </p:tav>
                                      </p:tavLst>
                                    </p:anim>
                                    <p:animScale>
                                      <p:cBhvr>
                                        <p:cTn id="29" dur="26">
                                          <p:stCondLst>
                                            <p:cond delay="650"/>
                                          </p:stCondLst>
                                        </p:cTn>
                                        <p:tgtEl>
                                          <p:spTgt spid="4099"/>
                                        </p:tgtEl>
                                      </p:cBhvr>
                                      <p:to x="100000" y="60000"/>
                                    </p:animScale>
                                    <p:animScale>
                                      <p:cBhvr>
                                        <p:cTn id="30" dur="166" decel="50000">
                                          <p:stCondLst>
                                            <p:cond delay="676"/>
                                          </p:stCondLst>
                                        </p:cTn>
                                        <p:tgtEl>
                                          <p:spTgt spid="4099"/>
                                        </p:tgtEl>
                                      </p:cBhvr>
                                      <p:to x="100000" y="100000"/>
                                    </p:animScale>
                                    <p:animScale>
                                      <p:cBhvr>
                                        <p:cTn id="31" dur="26">
                                          <p:stCondLst>
                                            <p:cond delay="1312"/>
                                          </p:stCondLst>
                                        </p:cTn>
                                        <p:tgtEl>
                                          <p:spTgt spid="4099"/>
                                        </p:tgtEl>
                                      </p:cBhvr>
                                      <p:to x="100000" y="80000"/>
                                    </p:animScale>
                                    <p:animScale>
                                      <p:cBhvr>
                                        <p:cTn id="32" dur="166" decel="50000">
                                          <p:stCondLst>
                                            <p:cond delay="1338"/>
                                          </p:stCondLst>
                                        </p:cTn>
                                        <p:tgtEl>
                                          <p:spTgt spid="4099"/>
                                        </p:tgtEl>
                                      </p:cBhvr>
                                      <p:to x="100000" y="100000"/>
                                    </p:animScale>
                                    <p:animScale>
                                      <p:cBhvr>
                                        <p:cTn id="33" dur="26">
                                          <p:stCondLst>
                                            <p:cond delay="1642"/>
                                          </p:stCondLst>
                                        </p:cTn>
                                        <p:tgtEl>
                                          <p:spTgt spid="4099"/>
                                        </p:tgtEl>
                                      </p:cBhvr>
                                      <p:to x="100000" y="90000"/>
                                    </p:animScale>
                                    <p:animScale>
                                      <p:cBhvr>
                                        <p:cTn id="34" dur="166" decel="50000">
                                          <p:stCondLst>
                                            <p:cond delay="1668"/>
                                          </p:stCondLst>
                                        </p:cTn>
                                        <p:tgtEl>
                                          <p:spTgt spid="4099"/>
                                        </p:tgtEl>
                                      </p:cBhvr>
                                      <p:to x="100000" y="100000"/>
                                    </p:animScale>
                                    <p:animScale>
                                      <p:cBhvr>
                                        <p:cTn id="35" dur="26">
                                          <p:stCondLst>
                                            <p:cond delay="1808"/>
                                          </p:stCondLst>
                                        </p:cTn>
                                        <p:tgtEl>
                                          <p:spTgt spid="4099"/>
                                        </p:tgtEl>
                                      </p:cBhvr>
                                      <p:to x="100000" y="95000"/>
                                    </p:animScale>
                                    <p:animScale>
                                      <p:cBhvr>
                                        <p:cTn id="36" dur="166" decel="50000">
                                          <p:stCondLst>
                                            <p:cond delay="1834"/>
                                          </p:stCondLst>
                                        </p:cTn>
                                        <p:tgtEl>
                                          <p:spTgt spid="409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0" name="Rectangle 1843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2">
            <a:extLst>
              <a:ext uri="{FF2B5EF4-FFF2-40B4-BE49-F238E27FC236}">
                <a16:creationId xmlns:a16="http://schemas.microsoft.com/office/drawing/2014/main" id="{70C3BB59-32F5-E9B4-9D8B-C3FB942B4B3A}"/>
              </a:ext>
            </a:extLst>
          </p:cNvPr>
          <p:cNvSpPr>
            <a:spLocks noGrp="1"/>
          </p:cNvSpPr>
          <p:nvPr>
            <p:ph type="title"/>
          </p:nvPr>
        </p:nvSpPr>
        <p:spPr>
          <a:xfrm>
            <a:off x="667753" y="640080"/>
            <a:ext cx="2800511" cy="3566160"/>
          </a:xfrm>
        </p:spPr>
        <p:txBody>
          <a:bodyPr vert="horz" lIns="91440" tIns="45720" rIns="91440" bIns="45720" rtlCol="0" anchor="b">
            <a:normAutofit/>
          </a:bodyPr>
          <a:lstStyle/>
          <a:p>
            <a:pPr fontAlgn="auto">
              <a:spcAft>
                <a:spcPts val="0"/>
              </a:spcAft>
              <a:defRPr/>
            </a:pPr>
            <a:r>
              <a:rPr lang="en-US" sz="4700"/>
              <a:t>Badiiy va reklama grafikasi</a:t>
            </a:r>
          </a:p>
        </p:txBody>
      </p:sp>
      <p:sp>
        <p:nvSpPr>
          <p:cNvPr id="18435" name="Объект 1">
            <a:extLst>
              <a:ext uri="{FF2B5EF4-FFF2-40B4-BE49-F238E27FC236}">
                <a16:creationId xmlns:a16="http://schemas.microsoft.com/office/drawing/2014/main" id="{46CA30E5-7B1B-BDB2-9F10-CF842101E4B8}"/>
              </a:ext>
            </a:extLst>
          </p:cNvPr>
          <p:cNvSpPr>
            <a:spLocks noGrp="1"/>
          </p:cNvSpPr>
          <p:nvPr>
            <p:ph idx="1"/>
          </p:nvPr>
        </p:nvSpPr>
        <p:spPr>
          <a:xfrm>
            <a:off x="667754" y="4636008"/>
            <a:ext cx="2800510" cy="1572768"/>
          </a:xfrm>
        </p:spPr>
        <p:txBody>
          <a:bodyPr vert="horz" lIns="91440" tIns="45720" rIns="91440" bIns="45720" rtlCol="0">
            <a:normAutofit/>
          </a:bodyPr>
          <a:lstStyle/>
          <a:p>
            <a:pPr marL="0" indent="0">
              <a:buNone/>
            </a:pPr>
            <a:r>
              <a:rPr lang="en-US" altLang="ru-RU" sz="2000"/>
              <a:t>Ushbu grafikalar yordamida karikaturalar, reklamalar, o'yinlar yaratiladi. Videolar.</a:t>
            </a:r>
          </a:p>
        </p:txBody>
      </p:sp>
      <p:sp>
        <p:nvSpPr>
          <p:cNvPr id="1844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4DB7088-B89D-9283-AC1B-D9C65E44BE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3" r="1" b="1"/>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4" name="Rectangle 1946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6" name="Rectangle 19465">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8" name="Rectangle 19467">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0" name="Rectangle 19469">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72" name="Freeform: Shape 19471">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74" name="Rectangle 19473">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Заголовок 2">
            <a:extLst>
              <a:ext uri="{FF2B5EF4-FFF2-40B4-BE49-F238E27FC236}">
                <a16:creationId xmlns:a16="http://schemas.microsoft.com/office/drawing/2014/main" id="{FA73AB7A-2A14-B6CF-FD88-43464DE13308}"/>
              </a:ext>
            </a:extLst>
          </p:cNvPr>
          <p:cNvSpPr>
            <a:spLocks noGrp="1"/>
          </p:cNvSpPr>
          <p:nvPr>
            <p:ph type="title"/>
          </p:nvPr>
        </p:nvSpPr>
        <p:spPr>
          <a:xfrm>
            <a:off x="605118" y="457201"/>
            <a:ext cx="2133600" cy="3588870"/>
          </a:xfrm>
        </p:spPr>
        <p:txBody>
          <a:bodyPr anchor="b">
            <a:normAutofit/>
          </a:bodyPr>
          <a:lstStyle/>
          <a:p>
            <a:pPr algn="r" eaLnBrk="1" hangingPunct="1"/>
            <a:r>
              <a:rPr lang="en" altLang="ru-RU" sz="3200">
                <a:solidFill>
                  <a:srgbClr val="FFFFFF"/>
                </a:solidFill>
              </a:rPr>
              <a:t>Kompyuter animatsiya</a:t>
            </a:r>
            <a:endParaRPr lang="ru-RU" altLang="ru-RU" sz="3200">
              <a:solidFill>
                <a:srgbClr val="FFFFFF"/>
              </a:solidFill>
            </a:endParaRPr>
          </a:p>
        </p:txBody>
      </p:sp>
      <p:sp>
        <p:nvSpPr>
          <p:cNvPr id="19459" name="Объект 1">
            <a:extLst>
              <a:ext uri="{FF2B5EF4-FFF2-40B4-BE49-F238E27FC236}">
                <a16:creationId xmlns:a16="http://schemas.microsoft.com/office/drawing/2014/main" id="{CB7CE42C-86F0-9501-58D4-A1658C3842E4}"/>
              </a:ext>
            </a:extLst>
          </p:cNvPr>
          <p:cNvSpPr>
            <a:spLocks noGrp="1"/>
          </p:cNvSpPr>
          <p:nvPr>
            <p:ph idx="1"/>
          </p:nvPr>
        </p:nvSpPr>
        <p:spPr>
          <a:xfrm>
            <a:off x="3486933" y="669363"/>
            <a:ext cx="2467935" cy="5534211"/>
          </a:xfrm>
        </p:spPr>
        <p:txBody>
          <a:bodyPr anchor="ctr">
            <a:normAutofit/>
          </a:bodyPr>
          <a:lstStyle/>
          <a:p>
            <a:pPr marL="0" indent="0" eaLnBrk="1" hangingPunct="1">
              <a:buNone/>
            </a:pPr>
            <a:r>
              <a:rPr lang="en" altLang="ru-RU" sz="3200" dirty="0"/>
              <a:t>Bu </a:t>
            </a:r>
            <a:r>
              <a:rPr lang="en" altLang="ru-RU" sz="3200" dirty="0" err="1"/>
              <a:t>displeyda</a:t>
            </a:r>
            <a:r>
              <a:rPr lang="en" altLang="ru-RU" sz="3200" dirty="0"/>
              <a:t> </a:t>
            </a:r>
            <a:r>
              <a:rPr lang="en" altLang="ru-RU" sz="3200" dirty="0" err="1"/>
              <a:t>harakatlanuvchi</a:t>
            </a:r>
            <a:r>
              <a:rPr lang="en" altLang="ru-RU" sz="3200" dirty="0"/>
              <a:t> </a:t>
            </a:r>
            <a:r>
              <a:rPr lang="en" altLang="ru-RU" sz="3200" dirty="0" err="1"/>
              <a:t>tasvirlarni</a:t>
            </a:r>
            <a:r>
              <a:rPr lang="en" altLang="ru-RU" sz="3200" dirty="0"/>
              <a:t> </a:t>
            </a:r>
            <a:r>
              <a:rPr lang="en" altLang="ru-RU" sz="3200" dirty="0" err="1"/>
              <a:t>olishdir</a:t>
            </a:r>
            <a:r>
              <a:rPr lang="en" altLang="ru-RU" sz="3200" dirty="0"/>
              <a:t>.</a:t>
            </a:r>
            <a:endParaRPr lang="ru-RU" altLang="ru-RU" sz="3200" dirty="0"/>
          </a:p>
        </p:txBody>
      </p:sp>
      <p:pic>
        <p:nvPicPr>
          <p:cNvPr id="5" name="Рисунок 4">
            <a:extLst>
              <a:ext uri="{FF2B5EF4-FFF2-40B4-BE49-F238E27FC236}">
                <a16:creationId xmlns:a16="http://schemas.microsoft.com/office/drawing/2014/main" id="{D0A3EEAB-075E-29C0-FCE0-36C007485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flipH="1">
            <a:off x="6350894" y="1133551"/>
            <a:ext cx="2117689" cy="19152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Рисунок 3">
            <a:extLst>
              <a:ext uri="{FF2B5EF4-FFF2-40B4-BE49-F238E27FC236}">
                <a16:creationId xmlns:a16="http://schemas.microsoft.com/office/drawing/2014/main" id="{9F170CD6-1D13-E1A4-402D-717B27E4F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50894" y="3728636"/>
            <a:ext cx="2117689" cy="21176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94" name="Rectangle 2049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6" name="Rectangle 20495">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8" name="Rectangle 20497">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0" name="Rectangle 20499">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2" name="Freeform: Shape 20501">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04" name="Rectangle 20503">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2">
            <a:extLst>
              <a:ext uri="{FF2B5EF4-FFF2-40B4-BE49-F238E27FC236}">
                <a16:creationId xmlns:a16="http://schemas.microsoft.com/office/drawing/2014/main" id="{051C5B24-F6A6-D13A-2FBF-C3B0A402C6BD}"/>
              </a:ext>
            </a:extLst>
          </p:cNvPr>
          <p:cNvSpPr>
            <a:spLocks noGrp="1"/>
          </p:cNvSpPr>
          <p:nvPr>
            <p:ph type="title"/>
          </p:nvPr>
        </p:nvSpPr>
        <p:spPr>
          <a:xfrm>
            <a:off x="293720" y="1501970"/>
            <a:ext cx="2440917" cy="3588870"/>
          </a:xfrm>
        </p:spPr>
        <p:txBody>
          <a:bodyPr vert="horz" lIns="91440" tIns="45720" rIns="91440" bIns="45720" rtlCol="0" anchor="b">
            <a:normAutofit/>
          </a:bodyPr>
          <a:lstStyle/>
          <a:p>
            <a:pPr algn="ctr" fontAlgn="auto">
              <a:spcAft>
                <a:spcPts val="0"/>
              </a:spcAft>
              <a:defRPr/>
            </a:pPr>
            <a:r>
              <a:rPr lang="en-US" sz="3200" dirty="0" err="1">
                <a:solidFill>
                  <a:srgbClr val="FFFFFF"/>
                </a:solidFill>
              </a:rPr>
              <a:t>Rasm</a:t>
            </a:r>
            <a:r>
              <a:rPr lang="en-US" sz="3200" dirty="0">
                <a:solidFill>
                  <a:srgbClr val="FFFFFF"/>
                </a:solidFill>
              </a:rPr>
              <a:t> </a:t>
            </a:r>
            <a:r>
              <a:rPr lang="en-US" sz="3200" dirty="0" err="1">
                <a:solidFill>
                  <a:srgbClr val="FFFFFF"/>
                </a:solidFill>
              </a:rPr>
              <a:t>yoʻlini</a:t>
            </a:r>
            <a:r>
              <a:rPr lang="en-US" sz="3200" dirty="0">
                <a:solidFill>
                  <a:srgbClr val="FFFFFF"/>
                </a:solidFill>
              </a:rPr>
              <a:t> </a:t>
            </a:r>
            <a:r>
              <a:rPr lang="en-US" sz="3200" dirty="0" err="1">
                <a:solidFill>
                  <a:srgbClr val="FFFFFF"/>
                </a:solidFill>
              </a:rPr>
              <a:t>tanlash</a:t>
            </a:r>
            <a:r>
              <a:rPr lang="en-US" sz="3200" dirty="0">
                <a:solidFill>
                  <a:srgbClr val="FFFFFF"/>
                </a:solidFill>
              </a:rPr>
              <a:t> </a:t>
            </a:r>
            <a:r>
              <a:rPr lang="en-US" sz="3200" dirty="0" err="1">
                <a:solidFill>
                  <a:srgbClr val="FFFFFF"/>
                </a:solidFill>
              </a:rPr>
              <a:t>algoritmlari</a:t>
            </a:r>
            <a:br>
              <a:rPr lang="en-US" sz="3200" dirty="0">
                <a:solidFill>
                  <a:srgbClr val="FFFFFF"/>
                </a:solidFill>
              </a:rPr>
            </a:br>
            <a:br>
              <a:rPr lang="en-US" sz="3200" dirty="0">
                <a:solidFill>
                  <a:srgbClr val="FFFFFF"/>
                </a:solidFill>
              </a:rPr>
            </a:br>
            <a:r>
              <a:rPr lang="en-US" sz="3200" dirty="0" err="1">
                <a:solidFill>
                  <a:srgbClr val="FFFFFF"/>
                </a:solidFill>
              </a:rPr>
              <a:t>Tasvirga</a:t>
            </a:r>
            <a:r>
              <a:rPr lang="en-US" sz="3200" dirty="0">
                <a:solidFill>
                  <a:srgbClr val="FFFFFF"/>
                </a:solidFill>
              </a:rPr>
              <a:t> </a:t>
            </a:r>
            <a:r>
              <a:rPr lang="en-US" sz="3200" dirty="0" err="1">
                <a:solidFill>
                  <a:srgbClr val="FFFFFF"/>
                </a:solidFill>
              </a:rPr>
              <a:t>ishlov</a:t>
            </a:r>
            <a:r>
              <a:rPr lang="en-US" sz="3200" dirty="0">
                <a:solidFill>
                  <a:srgbClr val="FFFFFF"/>
                </a:solidFill>
              </a:rPr>
              <a:t> </a:t>
            </a:r>
            <a:r>
              <a:rPr lang="en-US" sz="3200" dirty="0" err="1">
                <a:solidFill>
                  <a:srgbClr val="FFFFFF"/>
                </a:solidFill>
              </a:rPr>
              <a:t>berish</a:t>
            </a:r>
            <a:r>
              <a:rPr lang="en-US" sz="3200" dirty="0">
                <a:solidFill>
                  <a:srgbClr val="FFFFFF"/>
                </a:solidFill>
              </a:rPr>
              <a:t>*</a:t>
            </a:r>
            <a:br>
              <a:rPr lang="en-US" sz="3200" dirty="0">
                <a:solidFill>
                  <a:srgbClr val="FFFFFF"/>
                </a:solidFill>
              </a:rPr>
            </a:br>
            <a:r>
              <a:rPr lang="en-US" sz="3200" dirty="0">
                <a:solidFill>
                  <a:srgbClr val="FFFFFF"/>
                </a:solidFill>
              </a:rPr>
              <a:t> </a:t>
            </a:r>
          </a:p>
        </p:txBody>
      </p:sp>
      <p:sp>
        <p:nvSpPr>
          <p:cNvPr id="4" name="TextBox 3">
            <a:extLst>
              <a:ext uri="{FF2B5EF4-FFF2-40B4-BE49-F238E27FC236}">
                <a16:creationId xmlns:a16="http://schemas.microsoft.com/office/drawing/2014/main" id="{C4B7A698-FD99-7C40-E51C-45D3668655A0}"/>
              </a:ext>
            </a:extLst>
          </p:cNvPr>
          <p:cNvSpPr txBox="1"/>
          <p:nvPr/>
        </p:nvSpPr>
        <p:spPr>
          <a:xfrm>
            <a:off x="3322088" y="332656"/>
            <a:ext cx="3063679" cy="6525339"/>
          </a:xfrm>
          <a:prstGeom prst="rect">
            <a:avLst/>
          </a:prstGeom>
        </p:spPr>
        <p:txBody>
          <a:bodyPr vert="horz" lIns="91440" tIns="45720" rIns="91440" bIns="45720" rtlCol="0" anchor="ctr">
            <a:normAutofit/>
          </a:bodyPr>
          <a:lstStyle/>
          <a:p>
            <a:pPr defTabSz="914400">
              <a:lnSpc>
                <a:spcPct val="90000"/>
              </a:lnSpc>
              <a:spcAft>
                <a:spcPts val="600"/>
              </a:spcAft>
            </a:pPr>
            <a:r>
              <a:rPr lang="en-US" b="1" dirty="0" err="1"/>
              <a:t>Chizish</a:t>
            </a:r>
            <a:r>
              <a:rPr lang="en-US" b="1" dirty="0"/>
              <a:t> </a:t>
            </a:r>
            <a:r>
              <a:rPr lang="en-US" b="1" dirty="0" err="1"/>
              <a:t>algoritmi</a:t>
            </a:r>
            <a:endParaRPr lang="en-US" b="1" dirty="0"/>
          </a:p>
          <a:p>
            <a:pPr defTabSz="914400">
              <a:lnSpc>
                <a:spcPct val="90000"/>
              </a:lnSpc>
              <a:spcAft>
                <a:spcPts val="600"/>
              </a:spcAft>
            </a:pPr>
            <a:r>
              <a:rPr lang="en-US" dirty="0" err="1"/>
              <a:t>Grafik</a:t>
            </a:r>
            <a:r>
              <a:rPr lang="en-US" dirty="0"/>
              <a:t> </a:t>
            </a:r>
            <a:r>
              <a:rPr lang="en-US" dirty="0" err="1"/>
              <a:t>muharrirning</a:t>
            </a:r>
            <a:r>
              <a:rPr lang="en-US" dirty="0"/>
              <a:t> </a:t>
            </a:r>
            <a:r>
              <a:rPr lang="en-US" dirty="0" err="1"/>
              <a:t>ish</a:t>
            </a:r>
            <a:r>
              <a:rPr lang="en-US" dirty="0"/>
              <a:t> </a:t>
            </a:r>
            <a:r>
              <a:rPr lang="en-US" dirty="0" err="1"/>
              <a:t>maydonida</a:t>
            </a:r>
            <a:r>
              <a:rPr lang="en-US" dirty="0"/>
              <a:t> </a:t>
            </a:r>
            <a:r>
              <a:rPr lang="en-US" dirty="0" err="1"/>
              <a:t>rasm</a:t>
            </a:r>
            <a:r>
              <a:rPr lang="en-US" dirty="0"/>
              <a:t> </a:t>
            </a:r>
            <a:r>
              <a:rPr lang="en-US" dirty="0" err="1"/>
              <a:t>maydoni</a:t>
            </a:r>
            <a:r>
              <a:rPr lang="en-US" dirty="0"/>
              <a:t> - "</a:t>
            </a:r>
            <a:r>
              <a:rPr lang="en-US" dirty="0" err="1"/>
              <a:t>Tuval</a:t>
            </a:r>
            <a:r>
              <a:rPr lang="en-US" dirty="0"/>
              <a:t>(</a:t>
            </a:r>
            <a:r>
              <a:rPr lang="en-US" dirty="0" err="1"/>
              <a:t>холст</a:t>
            </a:r>
            <a:r>
              <a:rPr lang="en-US" dirty="0"/>
              <a:t>)”  </a:t>
            </a:r>
            <a:r>
              <a:rPr lang="en-US" dirty="0" err="1"/>
              <a:t>ajralib</a:t>
            </a:r>
            <a:r>
              <a:rPr lang="en-US" dirty="0"/>
              <a:t> </a:t>
            </a:r>
            <a:r>
              <a:rPr lang="en-US" dirty="0" err="1"/>
              <a:t>turadi</a:t>
            </a:r>
            <a:r>
              <a:rPr lang="en-US" dirty="0"/>
              <a:t>. "</a:t>
            </a:r>
            <a:r>
              <a:rPr lang="en-US" dirty="0" err="1"/>
              <a:t>Tuval</a:t>
            </a:r>
            <a:r>
              <a:rPr lang="en-US" dirty="0"/>
              <a:t> (</a:t>
            </a:r>
            <a:r>
              <a:rPr lang="en-US" dirty="0" err="1"/>
              <a:t>холст</a:t>
            </a:r>
            <a:r>
              <a:rPr lang="en-US" dirty="0"/>
              <a:t>)" dan </a:t>
            </a:r>
            <a:r>
              <a:rPr lang="en-US" dirty="0" err="1"/>
              <a:t>tashqarida</a:t>
            </a:r>
            <a:r>
              <a:rPr lang="en-US" dirty="0"/>
              <a:t> </a:t>
            </a:r>
            <a:r>
              <a:rPr lang="en-US" dirty="0" err="1"/>
              <a:t>hayvonni</a:t>
            </a:r>
            <a:r>
              <a:rPr lang="en-US" dirty="0"/>
              <a:t> </a:t>
            </a:r>
            <a:r>
              <a:rPr lang="en-US" dirty="0" err="1"/>
              <a:t>tashkil</a:t>
            </a:r>
            <a:r>
              <a:rPr lang="en-US" dirty="0"/>
              <a:t> </a:t>
            </a:r>
            <a:r>
              <a:rPr lang="en-US" dirty="0" err="1"/>
              <a:t>etadigan</a:t>
            </a:r>
            <a:r>
              <a:rPr lang="en-US" dirty="0"/>
              <a:t> </a:t>
            </a:r>
            <a:r>
              <a:rPr lang="en-US" dirty="0" err="1"/>
              <a:t>barcha</a:t>
            </a:r>
            <a:r>
              <a:rPr lang="en-US" dirty="0"/>
              <a:t> </a:t>
            </a:r>
            <a:r>
              <a:rPr lang="en-US" dirty="0" err="1"/>
              <a:t>tafsilotlar</a:t>
            </a:r>
            <a:r>
              <a:rPr lang="en-US" dirty="0"/>
              <a:t> </a:t>
            </a:r>
            <a:r>
              <a:rPr lang="en-US" dirty="0" err="1"/>
              <a:t>yaratiladi</a:t>
            </a:r>
            <a:r>
              <a:rPr lang="en-US" dirty="0"/>
              <a:t>.</a:t>
            </a:r>
          </a:p>
          <a:p>
            <a:pPr defTabSz="914400">
              <a:lnSpc>
                <a:spcPct val="90000"/>
              </a:lnSpc>
              <a:spcAft>
                <a:spcPts val="600"/>
              </a:spcAft>
            </a:pPr>
            <a:r>
              <a:rPr lang="en-US" dirty="0" err="1"/>
              <a:t>Tafsilotlar</a:t>
            </a:r>
            <a:r>
              <a:rPr lang="en-US" dirty="0"/>
              <a:t> </a:t>
            </a:r>
            <a:r>
              <a:rPr lang="en-US" dirty="0" err="1"/>
              <a:t>kerakli</a:t>
            </a:r>
            <a:r>
              <a:rPr lang="en-US" dirty="0"/>
              <a:t> </a:t>
            </a:r>
            <a:r>
              <a:rPr lang="en-US" dirty="0" err="1"/>
              <a:t>ranglar</a:t>
            </a:r>
            <a:r>
              <a:rPr lang="en-US" dirty="0"/>
              <a:t> </a:t>
            </a:r>
            <a:r>
              <a:rPr lang="en-US" dirty="0" err="1"/>
              <a:t>bilan</a:t>
            </a:r>
            <a:r>
              <a:rPr lang="en-US" dirty="0"/>
              <a:t> </a:t>
            </a:r>
            <a:r>
              <a:rPr lang="en-US" dirty="0" err="1"/>
              <a:t>to'ldirilgan</a:t>
            </a:r>
            <a:r>
              <a:rPr lang="en-US" dirty="0"/>
              <a:t>, </a:t>
            </a:r>
            <a:r>
              <a:rPr lang="en-US" dirty="0" err="1"/>
              <a:t>keyin</a:t>
            </a:r>
            <a:r>
              <a:rPr lang="en-US" dirty="0"/>
              <a:t> </a:t>
            </a:r>
            <a:r>
              <a:rPr lang="en-US" dirty="0" err="1"/>
              <a:t>raqamlangan</a:t>
            </a:r>
            <a:r>
              <a:rPr lang="en-US" dirty="0"/>
              <a:t>. Bu </a:t>
            </a:r>
            <a:r>
              <a:rPr lang="en-US" dirty="0" err="1"/>
              <a:t>yig'ish</a:t>
            </a:r>
            <a:r>
              <a:rPr lang="en-US" dirty="0"/>
              <a:t> </a:t>
            </a:r>
            <a:r>
              <a:rPr lang="en-US" dirty="0" err="1"/>
              <a:t>paytida</a:t>
            </a:r>
            <a:r>
              <a:rPr lang="en-US" dirty="0"/>
              <a:t> </a:t>
            </a:r>
            <a:r>
              <a:rPr lang="en-US" dirty="0" err="1"/>
              <a:t>qatlamlarni</a:t>
            </a:r>
            <a:r>
              <a:rPr lang="en-US" dirty="0"/>
              <a:t> </a:t>
            </a:r>
            <a:r>
              <a:rPr lang="en-US" dirty="0" err="1"/>
              <a:t>aralashtirmaslik</a:t>
            </a:r>
            <a:r>
              <a:rPr lang="en-US" dirty="0"/>
              <a:t> </a:t>
            </a:r>
            <a:r>
              <a:rPr lang="en-US" dirty="0" err="1"/>
              <a:t>uchun</a:t>
            </a:r>
            <a:r>
              <a:rPr lang="en-US" dirty="0"/>
              <a:t> </a:t>
            </a:r>
            <a:r>
              <a:rPr lang="en-US" dirty="0" err="1"/>
              <a:t>kerak</a:t>
            </a:r>
            <a:r>
              <a:rPr lang="en-US" dirty="0"/>
              <a:t>. "</a:t>
            </a:r>
            <a:r>
              <a:rPr lang="en-US" dirty="0" err="1"/>
              <a:t>Tuval</a:t>
            </a:r>
            <a:r>
              <a:rPr lang="en-US" dirty="0"/>
              <a:t> (</a:t>
            </a:r>
            <a:r>
              <a:rPr lang="en-US" dirty="0" err="1"/>
              <a:t>холст</a:t>
            </a:r>
            <a:r>
              <a:rPr lang="en-US" dirty="0"/>
              <a:t>)" ga </a:t>
            </a:r>
            <a:r>
              <a:rPr lang="en-US" dirty="0" err="1"/>
              <a:t>qo'yishdan</a:t>
            </a:r>
            <a:r>
              <a:rPr lang="en-US" dirty="0"/>
              <a:t> </a:t>
            </a:r>
            <a:r>
              <a:rPr lang="en-US" dirty="0" err="1"/>
              <a:t>oldin</a:t>
            </a:r>
            <a:r>
              <a:rPr lang="en-US" dirty="0"/>
              <a:t> </a:t>
            </a:r>
            <a:r>
              <a:rPr lang="en-US" dirty="0" err="1"/>
              <a:t>ko'zlarni</a:t>
            </a:r>
            <a:r>
              <a:rPr lang="en-US" dirty="0"/>
              <a:t> </a:t>
            </a:r>
            <a:r>
              <a:rPr lang="en-US" dirty="0" err="1"/>
              <a:t>bitta</a:t>
            </a:r>
            <a:r>
              <a:rPr lang="en-US" dirty="0"/>
              <a:t> </a:t>
            </a:r>
            <a:r>
              <a:rPr lang="en-US" dirty="0" err="1"/>
              <a:t>elementga</a:t>
            </a:r>
            <a:r>
              <a:rPr lang="en-US" dirty="0"/>
              <a:t> </a:t>
            </a:r>
            <a:r>
              <a:rPr lang="en-US" dirty="0" err="1"/>
              <a:t>to'plash</a:t>
            </a:r>
            <a:r>
              <a:rPr lang="en-US" dirty="0"/>
              <a:t> </a:t>
            </a:r>
            <a:r>
              <a:rPr lang="en-US" dirty="0" err="1"/>
              <a:t>tavsiya</a:t>
            </a:r>
            <a:r>
              <a:rPr lang="en-US" dirty="0"/>
              <a:t> </a:t>
            </a:r>
            <a:r>
              <a:rPr lang="en-US" dirty="0" err="1"/>
              <a:t>etiladi</a:t>
            </a:r>
            <a:r>
              <a:rPr lang="en-US" dirty="0"/>
              <a:t>. </a:t>
            </a:r>
            <a:r>
              <a:rPr lang="en-US" dirty="0" err="1"/>
              <a:t>Yig'ishdan</a:t>
            </a:r>
            <a:r>
              <a:rPr lang="en-US" dirty="0"/>
              <a:t> </a:t>
            </a:r>
            <a:r>
              <a:rPr lang="en-US" dirty="0" err="1"/>
              <a:t>oldin</a:t>
            </a:r>
            <a:r>
              <a:rPr lang="en-US" dirty="0"/>
              <a:t> "</a:t>
            </a:r>
            <a:r>
              <a:rPr lang="en-US" dirty="0" err="1"/>
              <a:t>Tuval</a:t>
            </a:r>
            <a:r>
              <a:rPr lang="en-US" dirty="0"/>
              <a:t> (</a:t>
            </a:r>
            <a:r>
              <a:rPr lang="en-US" dirty="0" err="1"/>
              <a:t>холст</a:t>
            </a:r>
            <a:r>
              <a:rPr lang="en-US" dirty="0"/>
              <a:t>)" </a:t>
            </a:r>
            <a:r>
              <a:rPr lang="en-US" dirty="0" err="1"/>
              <a:t>ni</a:t>
            </a:r>
            <a:r>
              <a:rPr lang="en-US" dirty="0"/>
              <a:t> </a:t>
            </a:r>
            <a:r>
              <a:rPr lang="en-US" dirty="0" err="1"/>
              <a:t>loyihalash</a:t>
            </a:r>
            <a:r>
              <a:rPr lang="en-US" dirty="0"/>
              <a:t> </a:t>
            </a:r>
            <a:r>
              <a:rPr lang="en-US" dirty="0" err="1"/>
              <a:t>tavsiya</a:t>
            </a:r>
            <a:r>
              <a:rPr lang="en-US" dirty="0"/>
              <a:t> </a:t>
            </a:r>
            <a:r>
              <a:rPr lang="en-US" dirty="0" err="1"/>
              <a:t>etiladi</a:t>
            </a:r>
            <a:r>
              <a:rPr lang="en-US" dirty="0"/>
              <a:t>. </a:t>
            </a:r>
            <a:r>
              <a:rPr lang="en-US" dirty="0" err="1"/>
              <a:t>Masalan</a:t>
            </a:r>
            <a:r>
              <a:rPr lang="en-US" dirty="0"/>
              <a:t>, </a:t>
            </a:r>
            <a:r>
              <a:rPr lang="en-US" dirty="0" err="1"/>
              <a:t>begona</a:t>
            </a:r>
            <a:r>
              <a:rPr lang="en-US" dirty="0"/>
              <a:t> </a:t>
            </a:r>
            <a:r>
              <a:rPr lang="en-US" dirty="0" err="1"/>
              <a:t>o'tlar</a:t>
            </a:r>
            <a:r>
              <a:rPr lang="en-US" dirty="0"/>
              <a:t> </a:t>
            </a:r>
            <a:r>
              <a:rPr lang="en-US" dirty="0" err="1"/>
              <a:t>va</a:t>
            </a:r>
            <a:r>
              <a:rPr lang="en-US" dirty="0"/>
              <a:t> </a:t>
            </a:r>
            <a:r>
              <a:rPr lang="en-US" dirty="0" err="1"/>
              <a:t>osmon</a:t>
            </a:r>
            <a:r>
              <a:rPr lang="en-US" dirty="0"/>
              <a:t> </a:t>
            </a:r>
            <a:r>
              <a:rPr lang="en-US" dirty="0" err="1"/>
              <a:t>yoki</a:t>
            </a:r>
            <a:r>
              <a:rPr lang="en-US" dirty="0"/>
              <a:t> </a:t>
            </a:r>
            <a:r>
              <a:rPr lang="en-US" dirty="0" err="1"/>
              <a:t>qor</a:t>
            </a:r>
            <a:r>
              <a:rPr lang="en-US" dirty="0"/>
              <a:t> </a:t>
            </a:r>
            <a:r>
              <a:rPr lang="en-US" dirty="0" err="1"/>
              <a:t>ko'chkisi</a:t>
            </a:r>
            <a:r>
              <a:rPr lang="en-US" dirty="0"/>
              <a:t> </a:t>
            </a:r>
            <a:r>
              <a:rPr lang="en-US" dirty="0" err="1"/>
              <a:t>va</a:t>
            </a:r>
            <a:r>
              <a:rPr lang="en-US" dirty="0"/>
              <a:t> </a:t>
            </a:r>
            <a:r>
              <a:rPr lang="en-US" dirty="0" err="1"/>
              <a:t>osmon</a:t>
            </a:r>
            <a:r>
              <a:rPr lang="en-US" dirty="0"/>
              <a:t>.</a:t>
            </a:r>
          </a:p>
          <a:p>
            <a:pPr defTabSz="914400">
              <a:lnSpc>
                <a:spcPct val="90000"/>
              </a:lnSpc>
              <a:spcAft>
                <a:spcPts val="600"/>
              </a:spcAft>
            </a:pPr>
            <a:r>
              <a:rPr lang="en-US" dirty="0" err="1"/>
              <a:t>Qurilishni</a:t>
            </a:r>
            <a:r>
              <a:rPr lang="en-US" dirty="0"/>
              <a:t> </a:t>
            </a:r>
            <a:r>
              <a:rPr lang="en-US" dirty="0" err="1"/>
              <a:t>oddiyroq</a:t>
            </a:r>
            <a:r>
              <a:rPr lang="en-US" dirty="0"/>
              <a:t> </a:t>
            </a:r>
            <a:r>
              <a:rPr lang="en-US" dirty="0" err="1"/>
              <a:t>rasm</a:t>
            </a:r>
            <a:r>
              <a:rPr lang="en-US" dirty="0"/>
              <a:t> </a:t>
            </a:r>
            <a:r>
              <a:rPr lang="en-US" dirty="0" err="1"/>
              <a:t>bilan</a:t>
            </a:r>
            <a:r>
              <a:rPr lang="en-US" dirty="0"/>
              <a:t> </a:t>
            </a:r>
            <a:r>
              <a:rPr lang="en-US" dirty="0" err="1"/>
              <a:t>boshlash</a:t>
            </a:r>
            <a:r>
              <a:rPr lang="en-US" dirty="0"/>
              <a:t> </a:t>
            </a:r>
            <a:r>
              <a:rPr lang="en-US" dirty="0" err="1"/>
              <a:t>tavsiya</a:t>
            </a:r>
            <a:r>
              <a:rPr lang="en-US" dirty="0"/>
              <a:t> </a:t>
            </a:r>
            <a:r>
              <a:rPr lang="en-US" dirty="0" err="1"/>
              <a:t>etiladi</a:t>
            </a:r>
            <a:r>
              <a:rPr lang="en-US" dirty="0"/>
              <a:t>.</a:t>
            </a:r>
          </a:p>
        </p:txBody>
      </p:sp>
      <p:pic>
        <p:nvPicPr>
          <p:cNvPr id="20485" name="Picture 5" descr="Quyonning rasmini ko'rsating. Qanday qilib quyonni bosqichma ...">
            <a:extLst>
              <a:ext uri="{FF2B5EF4-FFF2-40B4-BE49-F238E27FC236}">
                <a16:creationId xmlns:a16="http://schemas.microsoft.com/office/drawing/2014/main" id="{61C892A0-3A9D-7C43-1966-2C62D5EF51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0894" y="1093222"/>
            <a:ext cx="2117689" cy="1995921"/>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Quyonning eskiz ko'rinishi. Qalam yoki sezgi peniya asta-sekin quyonni  torting: bolalar va yangi boshlanuvchilar uchun maslahatlar">
            <a:extLst>
              <a:ext uri="{FF2B5EF4-FFF2-40B4-BE49-F238E27FC236}">
                <a16:creationId xmlns:a16="http://schemas.microsoft.com/office/drawing/2014/main" id="{29644890-A451-CCC3-8A64-0FEAE7E48E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5776" y="3589863"/>
            <a:ext cx="2047925" cy="23952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1970F39-8577-5F46-C9EB-14E82A0D3967}"/>
              </a:ext>
            </a:extLst>
          </p:cNvPr>
          <p:cNvSpPr>
            <a:spLocks noGrp="1"/>
          </p:cNvSpPr>
          <p:nvPr>
            <p:ph type="title"/>
          </p:nvPr>
        </p:nvSpPr>
        <p:spPr>
          <a:xfrm>
            <a:off x="250825" y="188913"/>
            <a:ext cx="8229600" cy="1371600"/>
          </a:xfrm>
        </p:spPr>
        <p:txBody>
          <a:bodyPr rtlCol="0">
            <a:normAutofit/>
          </a:bodyPr>
          <a:lstStyle/>
          <a:p>
            <a:pPr eaLnBrk="1" fontAlgn="auto" hangingPunct="1">
              <a:spcAft>
                <a:spcPts val="0"/>
              </a:spcAft>
              <a:defRPr/>
            </a:pPr>
            <a:r>
              <a:rPr lang="en" sz="2400" dirty="0" err="1"/>
              <a:t>Rasm</a:t>
            </a:r>
            <a:r>
              <a:rPr lang="en" sz="2400" dirty="0"/>
              <a:t> </a:t>
            </a:r>
            <a:r>
              <a:rPr lang="en" sz="2400" dirty="0" err="1"/>
              <a:t>yoʻlini</a:t>
            </a:r>
            <a:r>
              <a:rPr lang="en" sz="2400" dirty="0"/>
              <a:t> </a:t>
            </a:r>
            <a:r>
              <a:rPr lang="en" sz="2400" dirty="0" err="1"/>
              <a:t>tanlash</a:t>
            </a:r>
            <a:r>
              <a:rPr lang="en" sz="2400" dirty="0"/>
              <a:t> </a:t>
            </a:r>
            <a:r>
              <a:rPr lang="en" sz="2400" dirty="0" err="1"/>
              <a:t>algoritmlari</a:t>
            </a:r>
            <a:br>
              <a:rPr lang="en" sz="2400" dirty="0"/>
            </a:br>
            <a:r>
              <a:rPr lang="en" sz="2400" dirty="0" err="1"/>
              <a:t>Tasvirga</a:t>
            </a:r>
            <a:r>
              <a:rPr lang="en" sz="2400" dirty="0"/>
              <a:t> </a:t>
            </a:r>
            <a:r>
              <a:rPr lang="en" sz="2400" dirty="0" err="1"/>
              <a:t>ishlov</a:t>
            </a:r>
            <a:r>
              <a:rPr lang="en" sz="2400" dirty="0"/>
              <a:t> </a:t>
            </a:r>
            <a:r>
              <a:rPr lang="en" sz="2400" dirty="0" err="1"/>
              <a:t>berish</a:t>
            </a:r>
            <a:r>
              <a:rPr lang="en" sz="2400" dirty="0"/>
              <a:t>*</a:t>
            </a:r>
            <a:br>
              <a:rPr lang="en" sz="2400" dirty="0"/>
            </a:br>
            <a:r>
              <a:rPr lang="en" sz="2400" dirty="0"/>
              <a:t>.</a:t>
            </a:r>
            <a:endParaRPr lang="ru-RU" sz="2800" dirty="0">
              <a:solidFill>
                <a:schemeClr val="accent1">
                  <a:lumMod val="2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A5D050-D06B-B7FE-98D6-F97F44A0FA29}"/>
              </a:ext>
            </a:extLst>
          </p:cNvPr>
          <p:cNvSpPr txBox="1"/>
          <p:nvPr/>
        </p:nvSpPr>
        <p:spPr>
          <a:xfrm>
            <a:off x="268874" y="1867773"/>
            <a:ext cx="8767621" cy="2585323"/>
          </a:xfrm>
          <a:prstGeom prst="rect">
            <a:avLst/>
          </a:prstGeom>
          <a:noFill/>
        </p:spPr>
        <p:txBody>
          <a:bodyPr wrap="square">
            <a:spAutoFit/>
          </a:bodyPr>
          <a:lstStyle/>
          <a:p>
            <a:pPr algn="just"/>
            <a:r>
              <a:rPr lang="ru-UZ" dirty="0"/>
              <a:t>Rasm algoritmlari</a:t>
            </a:r>
            <a:r>
              <a:rPr lang="en-US" dirty="0"/>
              <a:t>.</a:t>
            </a:r>
            <a:endParaRPr lang="ru-UZ" dirty="0"/>
          </a:p>
          <a:p>
            <a:pPr algn="just"/>
            <a:r>
              <a:rPr lang="ru-UZ" dirty="0"/>
              <a:t>Keling, ixtiyoriy figurani bo'yash algoritmlarini ko'rib chiqaylik</a:t>
            </a:r>
          </a:p>
          <a:p>
            <a:pPr algn="just"/>
            <a:r>
              <a:rPr lang="ru-UZ" dirty="0"/>
              <a:t>rast</a:t>
            </a:r>
            <a:r>
              <a:rPr lang="en-US" dirty="0"/>
              <a:t>o</a:t>
            </a:r>
            <a:r>
              <a:rPr lang="ru-UZ" dirty="0"/>
              <a:t>rda allaqachon chizilgan kontur. Birinchidan, kontur ichida joylashgan ixtiyoriy pikselning koordinatalari aniqlanadi. Ushbu pikselning rangi kerakli to'ldirish rangiga o'zgartiriladi. Keyinchalik, barcha qo'shni piksellarning ranglari tahlil qilinadi. Agar ba'zi bir qo'shni pikselning rangi chegara rangiga yoki to'ldirish rangiga teng bo'lmasa, bu pikselning rangi to'ldirish rangiga o'zgartiriladi. Keyin oldingisiga ulashgan piksellarning rangi tahlil qilinadi. Kontur ichidagi barcha piksellar to'ldirish rangi bilan to'ldirilguncha protsedura takrorlanadi.</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44513" y="2318197"/>
            <a:ext cx="8547968" cy="3683358"/>
          </a:xfrm>
          <a:prstGeom prst="rect">
            <a:avLst/>
          </a:prstGeom>
        </p:spPr>
        <p:txBody>
          <a:bodyPr vert="horz" lIns="91440" tIns="45720" rIns="91440" bIns="45720" rtlCol="0" anchor="ctr">
            <a:noAutofit/>
          </a:bodyPr>
          <a:lstStyle/>
          <a:p>
            <a:pPr algn="just" defTabSz="914400">
              <a:lnSpc>
                <a:spcPct val="90000"/>
              </a:lnSpc>
              <a:spcAft>
                <a:spcPts val="450"/>
              </a:spcAft>
            </a:pPr>
            <a:r>
              <a:rPr lang="en-US" sz="2400" dirty="0" err="1"/>
              <a:t>Кompyuter</a:t>
            </a:r>
            <a:r>
              <a:rPr lang="en-US" sz="2400" dirty="0"/>
              <a:t> </a:t>
            </a:r>
            <a:r>
              <a:rPr lang="en-US" sz="2400" dirty="0" err="1"/>
              <a:t>grafikasi</a:t>
            </a:r>
            <a:r>
              <a:rPr lang="en-US" sz="2400" dirty="0"/>
              <a:t> </a:t>
            </a:r>
            <a:r>
              <a:rPr lang="en-US" sz="2400" dirty="0" err="1"/>
              <a:t>uch</a:t>
            </a:r>
            <a:r>
              <a:rPr lang="en-US" sz="2400" dirty="0"/>
              <a:t> </a:t>
            </a:r>
            <a:r>
              <a:rPr lang="en-US" sz="2400" dirty="0" err="1"/>
              <a:t>turga</a:t>
            </a:r>
            <a:r>
              <a:rPr lang="en-US" sz="2400" dirty="0"/>
              <a:t> </a:t>
            </a:r>
            <a:r>
              <a:rPr lang="en-US" sz="2400" dirty="0" err="1"/>
              <a:t>bo‘linadi</a:t>
            </a:r>
            <a:r>
              <a:rPr lang="en-US" sz="2400" dirty="0"/>
              <a:t>: </a:t>
            </a:r>
            <a:r>
              <a:rPr lang="en-US" sz="2400" b="1" dirty="0" err="1"/>
              <a:t>rastrli</a:t>
            </a:r>
            <a:r>
              <a:rPr lang="en-US" sz="2400" dirty="0"/>
              <a:t> </a:t>
            </a:r>
            <a:r>
              <a:rPr lang="en-US" sz="2400" dirty="0" err="1"/>
              <a:t>grafika</a:t>
            </a:r>
            <a:r>
              <a:rPr lang="en-US" sz="2400" dirty="0"/>
              <a:t>, </a:t>
            </a:r>
            <a:r>
              <a:rPr lang="en-US" sz="2400" b="1" dirty="0" err="1"/>
              <a:t>vektorli</a:t>
            </a:r>
            <a:r>
              <a:rPr lang="en-US" sz="2400" dirty="0"/>
              <a:t> </a:t>
            </a:r>
            <a:r>
              <a:rPr lang="en-US" sz="2400" dirty="0" err="1"/>
              <a:t>grafika</a:t>
            </a:r>
            <a:r>
              <a:rPr lang="en-US" sz="2400" dirty="0"/>
              <a:t> </a:t>
            </a:r>
            <a:r>
              <a:rPr lang="en-US" sz="2400" dirty="0" err="1"/>
              <a:t>va</a:t>
            </a:r>
            <a:r>
              <a:rPr lang="en-US" sz="2400" dirty="0"/>
              <a:t> </a:t>
            </a:r>
            <a:r>
              <a:rPr lang="en-US" sz="2400" b="1" dirty="0" err="1"/>
              <a:t>fraktal</a:t>
            </a:r>
            <a:r>
              <a:rPr lang="en-US" sz="2400" dirty="0"/>
              <a:t> </a:t>
            </a:r>
            <a:r>
              <a:rPr lang="en-US" sz="2400" dirty="0" err="1"/>
              <a:t>grafika</a:t>
            </a:r>
            <a:r>
              <a:rPr lang="en-US" sz="2400" dirty="0"/>
              <a:t>. </a:t>
            </a:r>
            <a:r>
              <a:rPr lang="en-US" sz="2400" dirty="0" err="1"/>
              <a:t>Dastlabki</a:t>
            </a:r>
            <a:r>
              <a:rPr lang="en-US" sz="2400" dirty="0"/>
              <a:t> </a:t>
            </a:r>
            <a:r>
              <a:rPr lang="en-US" sz="2400" dirty="0" err="1"/>
              <a:t>ikki</a:t>
            </a:r>
            <a:r>
              <a:rPr lang="en-US" sz="2400" dirty="0"/>
              <a:t> tur </a:t>
            </a:r>
            <a:r>
              <a:rPr lang="en-US" sz="2400" dirty="0" err="1"/>
              <a:t>оrasidagi</a:t>
            </a:r>
            <a:r>
              <a:rPr lang="en-US" sz="2400" dirty="0"/>
              <a:t> </a:t>
            </a:r>
            <a:r>
              <a:rPr lang="en-US" sz="2400" dirty="0" err="1"/>
              <a:t>farq</a:t>
            </a:r>
            <a:r>
              <a:rPr lang="en-US" sz="2400" dirty="0"/>
              <a:t> </a:t>
            </a:r>
            <a:r>
              <a:rPr lang="en-US" sz="2400" dirty="0" err="1"/>
              <a:t>grafik</a:t>
            </a:r>
            <a:r>
              <a:rPr lang="en-US" sz="2400" dirty="0"/>
              <a:t> </a:t>
            </a:r>
            <a:r>
              <a:rPr lang="en-US" sz="2400" dirty="0" err="1"/>
              <a:t>tasvirni</a:t>
            </a:r>
            <a:r>
              <a:rPr lang="en-US" sz="2400" dirty="0"/>
              <a:t> </a:t>
            </a:r>
            <a:r>
              <a:rPr lang="en-US" sz="2400" dirty="0" err="1"/>
              <a:t>yaratish</a:t>
            </a:r>
            <a:r>
              <a:rPr lang="en-US" sz="2400" dirty="0"/>
              <a:t> </a:t>
            </a:r>
            <a:r>
              <a:rPr lang="en-US" sz="2400" dirty="0" err="1"/>
              <a:t>texnоlоgiyasi</a:t>
            </a:r>
            <a:r>
              <a:rPr lang="en-US" sz="2400" dirty="0"/>
              <a:t>, </a:t>
            </a:r>
            <a:r>
              <a:rPr lang="en-US" sz="2400" dirty="0" err="1"/>
              <a:t>aks</a:t>
            </a:r>
            <a:r>
              <a:rPr lang="en-US" sz="2400" dirty="0"/>
              <a:t> </a:t>
            </a:r>
            <a:r>
              <a:rPr lang="en-US" sz="2400" dirty="0" err="1"/>
              <a:t>ettirish</a:t>
            </a:r>
            <a:r>
              <a:rPr lang="en-US" sz="2400" dirty="0"/>
              <a:t> </a:t>
            </a:r>
            <a:r>
              <a:rPr lang="en-US" sz="2400" dirty="0" err="1"/>
              <a:t>uslubi</a:t>
            </a:r>
            <a:r>
              <a:rPr lang="en-US" sz="2400" dirty="0"/>
              <a:t>, </a:t>
            </a:r>
            <a:r>
              <a:rPr lang="en-US" sz="2400" dirty="0" err="1"/>
              <a:t>tahrirlash</a:t>
            </a:r>
            <a:r>
              <a:rPr lang="en-US" sz="2400" dirty="0"/>
              <a:t> </a:t>
            </a:r>
            <a:r>
              <a:rPr lang="en-US" sz="2400" dirty="0" err="1"/>
              <a:t>va</a:t>
            </a:r>
            <a:r>
              <a:rPr lang="en-US" sz="2400" dirty="0"/>
              <a:t> </a:t>
            </a:r>
            <a:r>
              <a:rPr lang="en-US" sz="2400" dirty="0" err="1"/>
              <a:t>saqlashda</a:t>
            </a:r>
            <a:r>
              <a:rPr lang="en-US" sz="2400" dirty="0"/>
              <a:t> </a:t>
            </a:r>
            <a:r>
              <a:rPr lang="en-US" sz="2400" dirty="0" err="1"/>
              <a:t>bilinadi</a:t>
            </a:r>
            <a:r>
              <a:rPr lang="en-US" sz="2400" dirty="0"/>
              <a:t>. </a:t>
            </a:r>
            <a:r>
              <a:rPr lang="en-US" sz="2400" dirty="0" err="1"/>
              <a:t>Qisqacha</a:t>
            </a:r>
            <a:r>
              <a:rPr lang="en-US" sz="2400" dirty="0"/>
              <a:t> </a:t>
            </a:r>
            <a:r>
              <a:rPr lang="en-US" sz="2400" dirty="0" err="1"/>
              <a:t>qilib</a:t>
            </a:r>
            <a:r>
              <a:rPr lang="en-US" sz="2400" dirty="0"/>
              <a:t> </a:t>
            </a:r>
            <a:r>
              <a:rPr lang="en-US" sz="2400" dirty="0" err="1"/>
              <a:t>bu</a:t>
            </a:r>
            <a:r>
              <a:rPr lang="en-US" sz="2400" dirty="0"/>
              <a:t> </a:t>
            </a:r>
            <a:r>
              <a:rPr lang="en-US" sz="2400" dirty="0" err="1"/>
              <a:t>farqni</a:t>
            </a:r>
            <a:r>
              <a:rPr lang="en-US" sz="2400" dirty="0"/>
              <a:t> </a:t>
            </a:r>
            <a:r>
              <a:rPr lang="en-US" sz="2400" dirty="0" err="1"/>
              <a:t>shunday</a:t>
            </a:r>
            <a:r>
              <a:rPr lang="en-US" sz="2400" dirty="0"/>
              <a:t> </a:t>
            </a:r>
            <a:r>
              <a:rPr lang="en-US" sz="2400" dirty="0" err="1"/>
              <a:t>tushuntirish</a:t>
            </a:r>
            <a:r>
              <a:rPr lang="en-US" sz="2400" dirty="0"/>
              <a:t> </a:t>
            </a:r>
            <a:r>
              <a:rPr lang="en-US" sz="2400" dirty="0" err="1"/>
              <a:t>mumkin</a:t>
            </a:r>
            <a:r>
              <a:rPr lang="en-US" sz="2400" dirty="0"/>
              <a:t>: </a:t>
            </a:r>
            <a:r>
              <a:rPr lang="en-US" sz="2400" dirty="0" err="1"/>
              <a:t>nuqtali</a:t>
            </a:r>
            <a:r>
              <a:rPr lang="en-US" sz="2400" dirty="0"/>
              <a:t> </a:t>
            </a:r>
            <a:r>
              <a:rPr lang="en-US" sz="2400" dirty="0" err="1"/>
              <a:t>grafikada</a:t>
            </a:r>
            <a:r>
              <a:rPr lang="en-US" sz="2400" dirty="0"/>
              <a:t> </a:t>
            </a:r>
            <a:r>
              <a:rPr lang="en-US" sz="2400" dirty="0" err="1"/>
              <a:t>tasvirning</a:t>
            </a:r>
            <a:r>
              <a:rPr lang="en-US" sz="2400" dirty="0"/>
              <a:t> minimal </a:t>
            </a:r>
            <a:r>
              <a:rPr lang="en-US" sz="2400" dirty="0" err="1"/>
              <a:t>elementi</a:t>
            </a:r>
            <a:r>
              <a:rPr lang="en-US" sz="2400" dirty="0"/>
              <a:t> nuqta </a:t>
            </a:r>
            <a:r>
              <a:rPr lang="en-US" sz="2400" dirty="0" err="1"/>
              <a:t>hisоblanadi</a:t>
            </a:r>
            <a:r>
              <a:rPr lang="en-US" sz="2400" dirty="0"/>
              <a:t>, </a:t>
            </a:r>
            <a:r>
              <a:rPr lang="en-US" sz="2400" dirty="0" err="1"/>
              <a:t>vektоrli</a:t>
            </a:r>
            <a:r>
              <a:rPr lang="en-US" sz="2400" dirty="0"/>
              <a:t> </a:t>
            </a:r>
            <a:r>
              <a:rPr lang="en-US" sz="2400" dirty="0" err="1"/>
              <a:t>grafikada</a:t>
            </a:r>
            <a:r>
              <a:rPr lang="en-US" sz="2400" dirty="0"/>
              <a:t> </a:t>
            </a:r>
            <a:r>
              <a:rPr lang="en-US" sz="2400" dirty="0" err="1"/>
              <a:t>esa</a:t>
            </a:r>
            <a:r>
              <a:rPr lang="en-US" sz="2400" dirty="0"/>
              <a:t> - </a:t>
            </a:r>
            <a:r>
              <a:rPr lang="en-US" sz="2400" dirty="0" err="1"/>
              <a:t>egri</a:t>
            </a:r>
            <a:r>
              <a:rPr lang="en-US" sz="2400" dirty="0"/>
              <a:t> </a:t>
            </a:r>
            <a:r>
              <a:rPr lang="en-US" sz="2400" dirty="0" err="1"/>
              <a:t>chiziq</a:t>
            </a:r>
            <a:r>
              <a:rPr lang="en-US" sz="2400" dirty="0"/>
              <a:t>. </a:t>
            </a:r>
            <a:r>
              <a:rPr lang="en-US" sz="2400" dirty="0" err="1"/>
              <a:t>Fraktal</a:t>
            </a:r>
            <a:r>
              <a:rPr lang="en-US" sz="2400" dirty="0"/>
              <a:t> </a:t>
            </a:r>
            <a:r>
              <a:rPr lang="en-US" sz="2400" dirty="0" err="1"/>
              <a:t>grafikada</a:t>
            </a:r>
            <a:r>
              <a:rPr lang="en-US" sz="2400" dirty="0"/>
              <a:t> </a:t>
            </a:r>
            <a:r>
              <a:rPr lang="en-US" sz="2400" dirty="0" err="1"/>
              <a:t>esa</a:t>
            </a:r>
            <a:r>
              <a:rPr lang="en-US" sz="2400" dirty="0"/>
              <a:t> </a:t>
            </a:r>
            <a:r>
              <a:rPr lang="en-US" sz="2400" dirty="0" err="1"/>
              <a:t>tasvirlarni</a:t>
            </a:r>
            <a:r>
              <a:rPr lang="en-US" sz="2400" dirty="0"/>
              <a:t> </a:t>
            </a:r>
            <a:r>
              <a:rPr lang="en-US" sz="2400" dirty="0" err="1"/>
              <a:t>matematik</a:t>
            </a:r>
            <a:r>
              <a:rPr lang="en-US" sz="2400" dirty="0"/>
              <a:t> </a:t>
            </a:r>
            <a:r>
              <a:rPr lang="en-US" sz="2400" dirty="0" err="1"/>
              <a:t>hisоblashlar</a:t>
            </a:r>
            <a:r>
              <a:rPr lang="en-US" sz="2400" dirty="0"/>
              <a:t> </a:t>
            </a:r>
            <a:r>
              <a:rPr lang="en-US" sz="2400" dirty="0" err="1"/>
              <a:t>yordamida</a:t>
            </a:r>
            <a:r>
              <a:rPr lang="en-US" sz="2400" dirty="0"/>
              <a:t> </a:t>
            </a:r>
            <a:r>
              <a:rPr lang="en-US" sz="2400" dirty="0" err="1"/>
              <a:t>avtоmatik</a:t>
            </a:r>
            <a:r>
              <a:rPr lang="en-US" sz="2400" dirty="0"/>
              <a:t> </a:t>
            </a:r>
            <a:r>
              <a:rPr lang="en-US" sz="2400" dirty="0" err="1"/>
              <a:t>o`zgartirib</a:t>
            </a:r>
            <a:r>
              <a:rPr lang="en-US" sz="2400" dirty="0"/>
              <a:t> </a:t>
            </a:r>
            <a:r>
              <a:rPr lang="en-US" sz="2400" dirty="0" err="1"/>
              <a:t>ko`paytirish</a:t>
            </a:r>
            <a:r>
              <a:rPr lang="en-US" sz="2400" dirty="0"/>
              <a:t> </a:t>
            </a:r>
            <a:r>
              <a:rPr lang="en-US" sz="2400" dirty="0" err="1"/>
              <a:t>yo`li</a:t>
            </a:r>
            <a:r>
              <a:rPr lang="en-US" sz="2400" dirty="0"/>
              <a:t> </a:t>
            </a:r>
            <a:r>
              <a:rPr lang="en-US" sz="2400" dirty="0" err="1"/>
              <a:t>bilan</a:t>
            </a:r>
            <a:r>
              <a:rPr lang="en-US" sz="2400" dirty="0"/>
              <a:t> </a:t>
            </a:r>
            <a:r>
              <a:rPr lang="en-US" sz="2400" dirty="0" err="1"/>
              <a:t>chirоyli</a:t>
            </a:r>
            <a:r>
              <a:rPr lang="en-US" sz="2400" dirty="0"/>
              <a:t> </a:t>
            </a:r>
            <a:r>
              <a:rPr lang="en-US" sz="2400" dirty="0" err="1"/>
              <a:t>manzaralar</a:t>
            </a:r>
            <a:r>
              <a:rPr lang="en-US" sz="2400" dirty="0"/>
              <a:t> </a:t>
            </a:r>
            <a:r>
              <a:rPr lang="en-US" sz="2400" dirty="0" err="1"/>
              <a:t>hоsil</a:t>
            </a:r>
            <a:r>
              <a:rPr lang="en-US" sz="2400" dirty="0"/>
              <a:t> </a:t>
            </a:r>
            <a:r>
              <a:rPr lang="en-US" sz="2400" dirty="0" err="1"/>
              <a:t>qilinadi</a:t>
            </a:r>
            <a:r>
              <a:rPr lang="en-US" sz="2400" dirty="0"/>
              <a:t>. </a:t>
            </a:r>
            <a:r>
              <a:rPr lang="en-US" sz="2400" dirty="0" err="1"/>
              <a:t>Fraktal</a:t>
            </a:r>
            <a:r>
              <a:rPr lang="en-US" sz="2400" dirty="0"/>
              <a:t> </a:t>
            </a:r>
            <a:r>
              <a:rPr lang="en-US" sz="2400" dirty="0" err="1"/>
              <a:t>kоmpоzitsiya</a:t>
            </a:r>
            <a:r>
              <a:rPr lang="en-US" sz="2400" dirty="0"/>
              <a:t> </a:t>
            </a:r>
            <a:r>
              <a:rPr lang="en-US" sz="2400" dirty="0" err="1"/>
              <a:t>yaratish</a:t>
            </a:r>
            <a:r>
              <a:rPr lang="en-US" sz="2400" dirty="0"/>
              <a:t> </a:t>
            </a:r>
            <a:r>
              <a:rPr lang="en-US" sz="2400" dirty="0" err="1"/>
              <a:t>chizish</a:t>
            </a:r>
            <a:r>
              <a:rPr lang="en-US" sz="2400" dirty="0"/>
              <a:t> </a:t>
            </a:r>
            <a:r>
              <a:rPr lang="en-US" sz="2400" dirty="0" err="1"/>
              <a:t>yoki</a:t>
            </a:r>
            <a:r>
              <a:rPr lang="en-US" sz="2400" dirty="0"/>
              <a:t> </a:t>
            </a:r>
            <a:r>
              <a:rPr lang="en-US" sz="2400" dirty="0" err="1"/>
              <a:t>shakl</a:t>
            </a:r>
            <a:r>
              <a:rPr lang="en-US" sz="2400" dirty="0"/>
              <a:t> </a:t>
            </a:r>
            <a:r>
              <a:rPr lang="en-US" sz="2400" dirty="0" err="1"/>
              <a:t>berish</a:t>
            </a:r>
            <a:r>
              <a:rPr lang="en-US" sz="2400" dirty="0"/>
              <a:t> </a:t>
            </a:r>
            <a:r>
              <a:rPr lang="en-US" sz="2400" dirty="0" err="1"/>
              <a:t>emas</a:t>
            </a:r>
            <a:r>
              <a:rPr lang="en-US" sz="2400" dirty="0"/>
              <a:t>, </a:t>
            </a:r>
            <a:r>
              <a:rPr lang="en-US" sz="2400" dirty="0" err="1"/>
              <a:t>balki</a:t>
            </a:r>
            <a:r>
              <a:rPr lang="en-US" sz="2400" dirty="0"/>
              <a:t> </a:t>
            </a:r>
            <a:r>
              <a:rPr lang="en-US" sz="2400" dirty="0" err="1"/>
              <a:t>dasturlashga</a:t>
            </a:r>
            <a:r>
              <a:rPr lang="en-US" sz="2400" dirty="0"/>
              <a:t> </a:t>
            </a:r>
            <a:r>
              <a:rPr lang="en-US" sz="2400" dirty="0" err="1"/>
              <a:t>asоslanadi</a:t>
            </a:r>
            <a:r>
              <a:rPr lang="en-US" sz="2400" dirty="0"/>
              <a:t>. </a:t>
            </a:r>
            <a:r>
              <a:rPr lang="en-US" sz="2400" dirty="0" err="1"/>
              <a:t>Teleko`rsatuvlar</a:t>
            </a:r>
            <a:r>
              <a:rPr lang="en-US" sz="2400" dirty="0"/>
              <a:t> </a:t>
            </a:r>
            <a:r>
              <a:rPr lang="en-US" sz="2400" dirty="0" err="1"/>
              <a:t>va</a:t>
            </a:r>
            <a:r>
              <a:rPr lang="en-US" sz="2400" dirty="0"/>
              <a:t> </a:t>
            </a:r>
            <a:r>
              <a:rPr lang="en-US" sz="2400" dirty="0" err="1"/>
              <a:t>reklamalarni</a:t>
            </a:r>
            <a:r>
              <a:rPr lang="en-US" sz="2400" dirty="0"/>
              <a:t> </a:t>
            </a:r>
            <a:r>
              <a:rPr lang="en-US" sz="2400" dirty="0" err="1"/>
              <a:t>badiiy</a:t>
            </a:r>
            <a:r>
              <a:rPr lang="en-US" sz="2400" dirty="0"/>
              <a:t> </a:t>
            </a:r>
            <a:r>
              <a:rPr lang="en-US" sz="2400" dirty="0" err="1"/>
              <a:t>bezashda</a:t>
            </a:r>
            <a:r>
              <a:rPr lang="en-US" sz="2400" dirty="0"/>
              <a:t> </a:t>
            </a:r>
            <a:r>
              <a:rPr lang="en-US" sz="2400" dirty="0" err="1"/>
              <a:t>ishlatiladi</a:t>
            </a:r>
            <a:r>
              <a:rPr lang="en-US" sz="2400" dirty="0"/>
              <a:t>.</a:t>
            </a:r>
          </a:p>
        </p:txBody>
      </p:sp>
    </p:spTree>
    <p:extLst>
      <p:ext uri="{BB962C8B-B14F-4D97-AF65-F5344CB8AC3E}">
        <p14:creationId xmlns:p14="http://schemas.microsoft.com/office/powerpoint/2010/main" val="2622635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179512" y="2318196"/>
            <a:ext cx="8799485" cy="4207147"/>
          </a:xfrm>
          <a:prstGeom prst="rect">
            <a:avLst/>
          </a:prstGeom>
        </p:spPr>
        <p:txBody>
          <a:bodyPr vert="horz" lIns="91440" tIns="45720" rIns="91440" bIns="45720" rtlCol="0" anchor="ctr">
            <a:normAutofit lnSpcReduction="10000"/>
          </a:bodyPr>
          <a:lstStyle/>
          <a:p>
            <a:pPr algn="just" defTabSz="914400">
              <a:lnSpc>
                <a:spcPct val="90000"/>
              </a:lnSpc>
              <a:spcAft>
                <a:spcPts val="450"/>
              </a:spcAft>
            </a:pPr>
            <a:r>
              <a:rPr lang="en-US" sz="3200" dirty="0" err="1"/>
              <a:t>Rastrli</a:t>
            </a:r>
            <a:r>
              <a:rPr lang="en-US" sz="3200" dirty="0"/>
              <a:t> </a:t>
            </a:r>
            <a:r>
              <a:rPr lang="en-US" sz="3200" dirty="0" err="1"/>
              <a:t>grafika</a:t>
            </a:r>
            <a:r>
              <a:rPr lang="en-US" sz="3200" dirty="0"/>
              <a:t>. </a:t>
            </a:r>
            <a:r>
              <a:rPr lang="en-US" sz="3200" dirty="0" err="1"/>
              <a:t>Rastrli</a:t>
            </a:r>
            <a:r>
              <a:rPr lang="en-US" sz="3200" dirty="0"/>
              <a:t> </a:t>
            </a:r>
            <a:r>
              <a:rPr lang="en-US" sz="3200" dirty="0" err="1"/>
              <a:t>grafika</a:t>
            </a:r>
            <a:r>
              <a:rPr lang="en-US" sz="3200" dirty="0"/>
              <a:t> </a:t>
            </a:r>
            <a:r>
              <a:rPr lang="en-US" sz="3200" dirty="0" err="1"/>
              <a:t>nuqtalar</a:t>
            </a:r>
            <a:r>
              <a:rPr lang="en-US" sz="3200" dirty="0"/>
              <a:t> (</a:t>
            </a:r>
            <a:r>
              <a:rPr lang="en-US" sz="3200" dirty="0" err="1"/>
              <a:t>qog‘ozda</a:t>
            </a:r>
            <a:r>
              <a:rPr lang="en-US" sz="3200" dirty="0"/>
              <a:t>) </a:t>
            </a:r>
            <a:r>
              <a:rPr lang="en-US" sz="3200" dirty="0" err="1"/>
              <a:t>va</a:t>
            </a:r>
            <a:r>
              <a:rPr lang="en-US" sz="3200" dirty="0"/>
              <a:t> </a:t>
            </a:r>
            <a:r>
              <a:rPr lang="en-US" sz="3200" dirty="0" err="1"/>
              <a:t>piksellar</a:t>
            </a:r>
            <a:r>
              <a:rPr lang="en-US" sz="3200" dirty="0"/>
              <a:t> </a:t>
            </a:r>
            <a:r>
              <a:rPr lang="en-US" sz="3200" dirty="0" err="1"/>
              <a:t>yordamida</a:t>
            </a:r>
            <a:r>
              <a:rPr lang="en-US" sz="3200" dirty="0"/>
              <a:t> (</a:t>
            </a:r>
            <a:r>
              <a:rPr lang="en-US" sz="3200" dirty="0" err="1"/>
              <a:t>nuqgalar</a:t>
            </a:r>
            <a:r>
              <a:rPr lang="en-US" sz="3200" dirty="0"/>
              <a:t> </a:t>
            </a:r>
            <a:r>
              <a:rPr lang="en-US" sz="3200" dirty="0" err="1"/>
              <a:t>ekranda</a:t>
            </a:r>
            <a:r>
              <a:rPr lang="en-US" sz="3200" dirty="0"/>
              <a:t> </a:t>
            </a:r>
            <a:r>
              <a:rPr lang="en-US" sz="3200" dirty="0" err="1"/>
              <a:t>shunday</a:t>
            </a:r>
            <a:r>
              <a:rPr lang="en-US" sz="3200" dirty="0"/>
              <a:t> deb </a:t>
            </a:r>
            <a:r>
              <a:rPr lang="en-US" sz="3200" dirty="0" err="1"/>
              <a:t>ataladi</a:t>
            </a:r>
            <a:r>
              <a:rPr lang="en-US" sz="3200" dirty="0"/>
              <a:t>) </a:t>
            </a:r>
            <a:r>
              <a:rPr lang="en-US" sz="3200" dirty="0" err="1"/>
              <a:t>hosil</a:t>
            </a:r>
            <a:r>
              <a:rPr lang="en-US" sz="3200" dirty="0"/>
              <a:t> </a:t>
            </a:r>
            <a:r>
              <a:rPr lang="en-US" sz="3200" dirty="0" err="1"/>
              <a:t>qilinadi</a:t>
            </a:r>
            <a:r>
              <a:rPr lang="en-US" sz="3200" dirty="0"/>
              <a:t>. </a:t>
            </a:r>
            <a:r>
              <a:rPr lang="en-US" sz="3200" dirty="0" err="1"/>
              <a:t>Tabiiyki</a:t>
            </a:r>
            <a:r>
              <a:rPr lang="en-US" sz="3200" dirty="0"/>
              <a:t>, </a:t>
            </a:r>
            <a:r>
              <a:rPr lang="en-US" sz="3200" dirty="0" err="1"/>
              <a:t>nuqtalar</a:t>
            </a:r>
            <a:r>
              <a:rPr lang="en-US" sz="3200" dirty="0"/>
              <a:t> </a:t>
            </a:r>
            <a:r>
              <a:rPr lang="en-US" sz="3200" dirty="0" err="1"/>
              <a:t>soni</a:t>
            </a:r>
            <a:r>
              <a:rPr lang="en-US" sz="3200" dirty="0"/>
              <a:t> </a:t>
            </a:r>
            <a:r>
              <a:rPr lang="en-US" sz="3200" dirty="0" err="1"/>
              <a:t>qancha</a:t>
            </a:r>
            <a:r>
              <a:rPr lang="en-US" sz="3200" dirty="0"/>
              <a:t> </a:t>
            </a:r>
            <a:r>
              <a:rPr lang="en-US" sz="3200" dirty="0" err="1"/>
              <a:t>ko‘p</a:t>
            </a:r>
            <a:r>
              <a:rPr lang="en-US" sz="3200" dirty="0"/>
              <a:t> </a:t>
            </a:r>
            <a:r>
              <a:rPr lang="en-US" sz="3200" dirty="0" err="1"/>
              <a:t>bo‘lsa</a:t>
            </a:r>
            <a:r>
              <a:rPr lang="en-US" sz="3200" dirty="0"/>
              <a:t> (</a:t>
            </a:r>
            <a:r>
              <a:rPr lang="en-US" sz="3200" dirty="0" err="1"/>
              <a:t>ular</a:t>
            </a:r>
            <a:r>
              <a:rPr lang="en-US" sz="3200" dirty="0"/>
              <a:t> </a:t>
            </a:r>
            <a:r>
              <a:rPr lang="en-US" sz="3200" dirty="0" err="1"/>
              <a:t>zich</a:t>
            </a:r>
            <a:r>
              <a:rPr lang="en-US" sz="3200" dirty="0"/>
              <a:t> </a:t>
            </a:r>
            <a:r>
              <a:rPr lang="en-US" sz="3200" dirty="0" err="1"/>
              <a:t>qilib</a:t>
            </a:r>
            <a:r>
              <a:rPr lang="en-US" sz="3200" dirty="0"/>
              <a:t> </a:t>
            </a:r>
            <a:r>
              <a:rPr lang="en-US" sz="3200" dirty="0" err="1"/>
              <a:t>joylashtirilsa</a:t>
            </a:r>
            <a:r>
              <a:rPr lang="en-US" sz="3200" dirty="0"/>
              <a:t>) </a:t>
            </a:r>
            <a:r>
              <a:rPr lang="en-US" sz="3200" dirty="0" err="1"/>
              <a:t>unga</a:t>
            </a:r>
            <a:r>
              <a:rPr lang="en-US" sz="3200" dirty="0"/>
              <a:t> </a:t>
            </a:r>
            <a:r>
              <a:rPr lang="en-US" sz="3200" dirty="0" err="1"/>
              <a:t>asoslangan</a:t>
            </a:r>
            <a:r>
              <a:rPr lang="en-US" sz="3200" dirty="0"/>
              <a:t> </a:t>
            </a:r>
            <a:r>
              <a:rPr lang="en-US" sz="3200" dirty="0" err="1"/>
              <a:t>rasm</a:t>
            </a:r>
            <a:r>
              <a:rPr lang="en-US" sz="3200" dirty="0"/>
              <a:t>, </a:t>
            </a:r>
            <a:r>
              <a:rPr lang="en-US" sz="3200" dirty="0" err="1"/>
              <a:t>shakl</a:t>
            </a:r>
            <a:r>
              <a:rPr lang="en-US" sz="3200" dirty="0"/>
              <a:t>, </a:t>
            </a:r>
            <a:r>
              <a:rPr lang="en-US" sz="3200" dirty="0" err="1"/>
              <a:t>grafik</a:t>
            </a:r>
            <a:r>
              <a:rPr lang="en-US" sz="3200" dirty="0"/>
              <a:t> </a:t>
            </a:r>
            <a:r>
              <a:rPr lang="en-US" sz="3200" dirty="0" err="1"/>
              <a:t>va</a:t>
            </a:r>
            <a:r>
              <a:rPr lang="en-US" sz="3200" dirty="0"/>
              <a:t> </a:t>
            </a:r>
            <a:r>
              <a:rPr lang="en-US" sz="3200" dirty="0" err="1"/>
              <a:t>xokazolar</a:t>
            </a:r>
            <a:r>
              <a:rPr lang="en-US" sz="3200" dirty="0"/>
              <a:t> </a:t>
            </a:r>
            <a:r>
              <a:rPr lang="en-US" sz="3200" dirty="0" err="1"/>
              <a:t>shuncha</a:t>
            </a:r>
            <a:r>
              <a:rPr lang="en-US" sz="3200" dirty="0"/>
              <a:t> </a:t>
            </a:r>
            <a:r>
              <a:rPr lang="en-US" sz="3200" dirty="0" err="1"/>
              <a:t>aniq</a:t>
            </a:r>
            <a:r>
              <a:rPr lang="en-US" sz="3200" dirty="0"/>
              <a:t> </a:t>
            </a:r>
            <a:r>
              <a:rPr lang="en-US" sz="3200" dirty="0" err="1"/>
              <a:t>ko‘rinib</a:t>
            </a:r>
            <a:r>
              <a:rPr lang="en-US" sz="3200" dirty="0"/>
              <a:t> </a:t>
            </a:r>
            <a:r>
              <a:rPr lang="en-US" sz="3200" dirty="0" err="1"/>
              <a:t>turadi</a:t>
            </a:r>
            <a:r>
              <a:rPr lang="en-US" sz="3200" dirty="0"/>
              <a:t>. Shu </a:t>
            </a:r>
            <a:r>
              <a:rPr lang="en-US" sz="3200" dirty="0" err="1"/>
              <a:t>munosabat</a:t>
            </a:r>
            <a:r>
              <a:rPr lang="en-US" sz="3200" dirty="0"/>
              <a:t> </a:t>
            </a:r>
            <a:r>
              <a:rPr lang="en-US" sz="3200" dirty="0" err="1"/>
              <a:t>bilan</a:t>
            </a:r>
            <a:r>
              <a:rPr lang="en-US" sz="3200" dirty="0"/>
              <a:t> </a:t>
            </a:r>
            <a:r>
              <a:rPr lang="en-US" sz="3200" dirty="0" err="1"/>
              <a:t>ekranning</a:t>
            </a:r>
            <a:r>
              <a:rPr lang="en-US" sz="3200" dirty="0"/>
              <a:t> </a:t>
            </a:r>
            <a:r>
              <a:rPr lang="en-US" sz="3200" dirty="0" err="1"/>
              <a:t>hal</a:t>
            </a:r>
            <a:r>
              <a:rPr lang="en-US" sz="3200" dirty="0"/>
              <a:t> </a:t>
            </a:r>
            <a:r>
              <a:rPr lang="en-US" sz="3200" dirty="0" err="1"/>
              <a:t>qilish</a:t>
            </a:r>
            <a:r>
              <a:rPr lang="en-US" sz="3200" dirty="0"/>
              <a:t> </a:t>
            </a:r>
            <a:r>
              <a:rPr lang="en-US" sz="3200" dirty="0" err="1"/>
              <a:t>qobiliyati</a:t>
            </a:r>
            <a:r>
              <a:rPr lang="en-US" sz="3200" dirty="0"/>
              <a:t> </a:t>
            </a:r>
            <a:r>
              <a:rPr lang="en-US" sz="3200" dirty="0" err="1"/>
              <a:t>kiritilgan</a:t>
            </a:r>
            <a:r>
              <a:rPr lang="en-US" sz="3200" dirty="0"/>
              <a:t> </a:t>
            </a:r>
            <a:r>
              <a:rPr lang="en-US" sz="3200" dirty="0" err="1"/>
              <a:t>bo‘lib</a:t>
            </a:r>
            <a:r>
              <a:rPr lang="en-US" sz="3200" dirty="0"/>
              <a:t>, </a:t>
            </a:r>
            <a:r>
              <a:rPr lang="en-US" sz="3200" dirty="0" err="1"/>
              <a:t>unda</a:t>
            </a:r>
            <a:r>
              <a:rPr lang="en-US" sz="3200" dirty="0"/>
              <a:t> </a:t>
            </a:r>
            <a:r>
              <a:rPr lang="en-US" sz="3200" dirty="0" err="1"/>
              <a:t>gorizontal</a:t>
            </a:r>
            <a:r>
              <a:rPr lang="en-US" sz="3200" dirty="0"/>
              <a:t> </a:t>
            </a:r>
            <a:r>
              <a:rPr lang="en-US" sz="3200" dirty="0" err="1"/>
              <a:t>va</a:t>
            </a:r>
            <a:r>
              <a:rPr lang="en-US" sz="3200" dirty="0"/>
              <a:t> </a:t>
            </a:r>
            <a:r>
              <a:rPr lang="en-US" sz="3200" dirty="0" err="1"/>
              <a:t>vertikal</a:t>
            </a:r>
            <a:r>
              <a:rPr lang="en-US" sz="3200" dirty="0"/>
              <a:t> </a:t>
            </a:r>
            <a:r>
              <a:rPr lang="en-US" sz="3200" dirty="0" err="1"/>
              <a:t>yo‘nalishlardagi</a:t>
            </a:r>
            <a:r>
              <a:rPr lang="en-US" sz="3200" dirty="0"/>
              <a:t> </a:t>
            </a:r>
            <a:r>
              <a:rPr lang="en-US" sz="3200" dirty="0" err="1"/>
              <a:t>nuqtalar</a:t>
            </a:r>
            <a:r>
              <a:rPr lang="en-US" sz="3200" dirty="0"/>
              <a:t> </a:t>
            </a:r>
            <a:r>
              <a:rPr lang="en-US" sz="3200" dirty="0" err="1"/>
              <a:t>soni</a:t>
            </a:r>
            <a:r>
              <a:rPr lang="en-US" sz="3200" dirty="0"/>
              <a:t> </a:t>
            </a:r>
            <a:r>
              <a:rPr lang="en-US" sz="3200" dirty="0" err="1"/>
              <a:t>muhim</a:t>
            </a:r>
            <a:r>
              <a:rPr lang="en-US" sz="3200" dirty="0"/>
              <a:t> </a:t>
            </a:r>
            <a:r>
              <a:rPr lang="en-US" sz="3200" dirty="0" err="1"/>
              <a:t>rol</a:t>
            </a:r>
            <a:r>
              <a:rPr lang="en-US" sz="3200" dirty="0"/>
              <a:t> </a:t>
            </a:r>
            <a:r>
              <a:rPr lang="en-US" sz="3200" dirty="0" err="1"/>
              <a:t>o‘ynaydi</a:t>
            </a:r>
            <a:r>
              <a:rPr lang="en-US" sz="3200" dirty="0"/>
              <a:t> </a:t>
            </a:r>
            <a:r>
              <a:rPr lang="en-US" sz="3200" dirty="0" err="1"/>
              <a:t>va</a:t>
            </a:r>
            <a:r>
              <a:rPr lang="en-US" sz="3200" dirty="0"/>
              <a:t> u </a:t>
            </a:r>
            <a:r>
              <a:rPr lang="en-US" sz="3200" dirty="0" err="1"/>
              <a:t>ekranning</a:t>
            </a:r>
            <a:r>
              <a:rPr lang="en-US" sz="3200" dirty="0"/>
              <a:t> </a:t>
            </a:r>
            <a:r>
              <a:rPr lang="en-US" sz="3200" dirty="0" err="1"/>
              <a:t>hal</a:t>
            </a:r>
            <a:r>
              <a:rPr lang="en-US" sz="3200" dirty="0"/>
              <a:t> </a:t>
            </a:r>
            <a:r>
              <a:rPr lang="en-US" sz="3200" dirty="0" err="1"/>
              <a:t>qilish</a:t>
            </a:r>
            <a:r>
              <a:rPr lang="en-US" sz="3200" dirty="0"/>
              <a:t> </a:t>
            </a:r>
            <a:r>
              <a:rPr lang="en-US" sz="3200" dirty="0" err="1"/>
              <a:t>imkoniyati</a:t>
            </a:r>
            <a:r>
              <a:rPr lang="en-US" sz="3200" dirty="0"/>
              <a:t> </a:t>
            </a:r>
            <a:r>
              <a:rPr lang="en-US" sz="3200" dirty="0" err="1"/>
              <a:t>deyiladi</a:t>
            </a:r>
            <a:endParaRPr lang="en-US" sz="3200" dirty="0"/>
          </a:p>
        </p:txBody>
      </p:sp>
    </p:spTree>
    <p:extLst>
      <p:ext uri="{BB962C8B-B14F-4D97-AF65-F5344CB8AC3E}">
        <p14:creationId xmlns:p14="http://schemas.microsoft.com/office/powerpoint/2010/main" val="385930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44512" y="1988840"/>
            <a:ext cx="8475959" cy="4248472"/>
          </a:xfrm>
          <a:prstGeom prst="rect">
            <a:avLst/>
          </a:prstGeom>
        </p:spPr>
        <p:txBody>
          <a:bodyPr vert="horz" lIns="91440" tIns="45720" rIns="91440" bIns="45720" rtlCol="0" anchor="ctr">
            <a:normAutofit lnSpcReduction="10000"/>
          </a:bodyPr>
          <a:lstStyle/>
          <a:p>
            <a:pPr defTabSz="914400">
              <a:lnSpc>
                <a:spcPct val="90000"/>
              </a:lnSpc>
              <a:spcAft>
                <a:spcPts val="450"/>
              </a:spcAft>
            </a:pPr>
            <a:r>
              <a:rPr lang="en-US" sz="2800"/>
              <a:t>Odatda bunday ko‘rsatkich 640x480, 800x600, 1024x768 yoki bulardan yuqori piksellarda beriladi. Tasvir o‘lchovi hal qilish qobiliyati bilan bog‘liqdir. Bu parametr dpi (dots per inch – nuqtalar soni zichligi) bilan o‘lchanadi. 15 dyumli (1 dyum = 2,54 sm) monitorda ekranda tasvir o‘lchovi 28x21 sm.ni tashkil qiladi. Buni hisobga olsak 800x600 pikselli monitorda ekranni tasvirlash qobiliyati 72 dpi.ga teng bo‘ladi. Buni hisobga olsak, kompyuter xotirasida rangli tasvir ko‘p joy olishini tushunish qiyin emas. Misol uchun 10x15 sm.li rasm taxminan 1000x1500 piksellardan iborat bo‘ladi</a:t>
            </a:r>
          </a:p>
        </p:txBody>
      </p:sp>
    </p:spTree>
    <p:extLst>
      <p:ext uri="{BB962C8B-B14F-4D97-AF65-F5344CB8AC3E}">
        <p14:creationId xmlns:p14="http://schemas.microsoft.com/office/powerpoint/2010/main" val="300250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44513" y="1916832"/>
            <a:ext cx="8403952" cy="4941167"/>
          </a:xfrm>
          <a:prstGeom prst="rect">
            <a:avLst/>
          </a:prstGeom>
        </p:spPr>
        <p:txBody>
          <a:bodyPr vert="horz" lIns="91440" tIns="45720" rIns="91440" bIns="45720" rtlCol="0" anchor="ctr">
            <a:normAutofit/>
          </a:bodyPr>
          <a:lstStyle/>
          <a:p>
            <a:pPr defTabSz="914400">
              <a:lnSpc>
                <a:spcPct val="90000"/>
              </a:lnSpc>
              <a:spcAft>
                <a:spcPts val="450"/>
              </a:spcAft>
            </a:pPr>
            <a:r>
              <a:rPr lang="en-US" sz="3200"/>
              <a:t>Agar xar bir rangli nuqgani tasvirlash uchun 3 bayt ketsa, bitta rasmning o‘zi xotirada taxminan 4 mln bayt joyni egallaydi. Bunday ma’lumot xususan Internet sahifalarini yaratishda e’tiborga olinishi zarur. Shuning uchun ham hozirda yaxshi multimedia programmalarini, videorolikni yaratish uchun 128 Mbaytdan kam bo‘lmagan va mos ravishda tezligi katta bo‘lgan kompyuterlardan foydalanish lozim. Demak, rasmli grafika bilan ishlash uchun yuqori unumli kompyuter talab qilinadi. </a:t>
            </a:r>
          </a:p>
        </p:txBody>
      </p:sp>
    </p:spTree>
    <p:extLst>
      <p:ext uri="{BB962C8B-B14F-4D97-AF65-F5344CB8AC3E}">
        <p14:creationId xmlns:p14="http://schemas.microsoft.com/office/powerpoint/2010/main" val="337150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3D19BC-F457-F00C-DF94-321BA316B1A3}"/>
              </a:ext>
            </a:extLst>
          </p:cNvPr>
          <p:cNvSpPr txBox="1"/>
          <p:nvPr/>
        </p:nvSpPr>
        <p:spPr>
          <a:xfrm>
            <a:off x="254394" y="1724327"/>
            <a:ext cx="8532437" cy="5078313"/>
          </a:xfrm>
          <a:prstGeom prst="rect">
            <a:avLst/>
          </a:prstGeom>
          <a:noFill/>
        </p:spPr>
        <p:txBody>
          <a:bodyPr wrap="square">
            <a:spAutoFit/>
          </a:bodyPr>
          <a:lstStyle/>
          <a:p>
            <a:pPr algn="l">
              <a:buFont typeface="+mj-lt"/>
              <a:buAutoNum type="arabicPeriod"/>
            </a:pPr>
            <a:r>
              <a:rPr lang="en" b="1" i="0" dirty="0">
                <a:solidFill>
                  <a:srgbClr val="0D0D0D"/>
                </a:solidFill>
                <a:effectLst/>
                <a:latin typeface="Söhne"/>
              </a:rPr>
              <a:t>JPEG (Joint Photographic Experts Group):</a:t>
            </a:r>
            <a:r>
              <a:rPr lang="en" b="0" i="0" dirty="0">
                <a:solidFill>
                  <a:srgbClr val="0D0D0D"/>
                </a:solidFill>
                <a:effectLst/>
                <a:latin typeface="Söhne"/>
              </a:rPr>
              <a:t> </a:t>
            </a:r>
            <a:r>
              <a:rPr lang="en" b="0" i="0" dirty="0" err="1">
                <a:solidFill>
                  <a:srgbClr val="0D0D0D"/>
                </a:solidFill>
                <a:effectLst/>
                <a:latin typeface="Söhne"/>
              </a:rPr>
              <a:t>Yirik</a:t>
            </a:r>
            <a:r>
              <a:rPr lang="en" b="0" i="0" dirty="0">
                <a:solidFill>
                  <a:srgbClr val="0D0D0D"/>
                </a:solidFill>
                <a:effectLst/>
                <a:latin typeface="Söhne"/>
              </a:rPr>
              <a:t> </a:t>
            </a:r>
            <a:r>
              <a:rPr lang="en" b="0" i="0" dirty="0" err="1">
                <a:solidFill>
                  <a:srgbClr val="0D0D0D"/>
                </a:solidFill>
                <a:effectLst/>
                <a:latin typeface="Söhne"/>
              </a:rPr>
              <a:t>rangli</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formati</a:t>
            </a:r>
            <a:r>
              <a:rPr lang="en" b="0" i="0" dirty="0">
                <a:solidFill>
                  <a:srgbClr val="0D0D0D"/>
                </a:solidFill>
                <a:effectLst/>
                <a:latin typeface="Söhne"/>
              </a:rPr>
              <a:t>. </a:t>
            </a:r>
            <a:r>
              <a:rPr lang="en" b="0" i="0" dirty="0" err="1">
                <a:solidFill>
                  <a:srgbClr val="0D0D0D"/>
                </a:solidFill>
                <a:effectLst/>
                <a:latin typeface="Söhne"/>
              </a:rPr>
              <a:t>Ko'p</a:t>
            </a:r>
            <a:r>
              <a:rPr lang="en" b="0" i="0" dirty="0">
                <a:solidFill>
                  <a:srgbClr val="0D0D0D"/>
                </a:solidFill>
                <a:effectLst/>
                <a:latin typeface="Söhne"/>
              </a:rPr>
              <a:t> </a:t>
            </a:r>
            <a:r>
              <a:rPr lang="en" b="0" i="0" dirty="0" err="1">
                <a:solidFill>
                  <a:srgbClr val="0D0D0D"/>
                </a:solidFill>
                <a:effectLst/>
                <a:latin typeface="Söhne"/>
              </a:rPr>
              <a:t>ishlatiladi</a:t>
            </a:r>
            <a:r>
              <a:rPr lang="en" b="0" i="0" dirty="0">
                <a:solidFill>
                  <a:srgbClr val="0D0D0D"/>
                </a:solidFill>
                <a:effectLst/>
                <a:latin typeface="Söhne"/>
              </a:rPr>
              <a:t>, ammo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sifati</a:t>
            </a:r>
            <a:r>
              <a:rPr lang="en" b="0" i="0" dirty="0">
                <a:solidFill>
                  <a:srgbClr val="0D0D0D"/>
                </a:solidFill>
                <a:effectLst/>
                <a:latin typeface="Söhne"/>
              </a:rPr>
              <a:t> </a:t>
            </a:r>
            <a:r>
              <a:rPr lang="en" b="0" i="0" dirty="0" err="1">
                <a:solidFill>
                  <a:srgbClr val="0D0D0D"/>
                </a:solidFill>
                <a:effectLst/>
                <a:latin typeface="Söhne"/>
              </a:rPr>
              <a:t>zaryadkorini</a:t>
            </a:r>
            <a:r>
              <a:rPr lang="en" b="0" i="0" dirty="0">
                <a:solidFill>
                  <a:srgbClr val="0D0D0D"/>
                </a:solidFill>
                <a:effectLst/>
                <a:latin typeface="Söhne"/>
              </a:rPr>
              <a:t> </a:t>
            </a:r>
            <a:r>
              <a:rPr lang="en" b="0" i="0" dirty="0" err="1">
                <a:solidFill>
                  <a:srgbClr val="0D0D0D"/>
                </a:solidFill>
                <a:effectLst/>
                <a:latin typeface="Söhne"/>
              </a:rPr>
              <a:t>yo'qotishi</a:t>
            </a:r>
            <a:r>
              <a:rPr lang="en" b="0" i="0" dirty="0">
                <a:solidFill>
                  <a:srgbClr val="0D0D0D"/>
                </a:solidFill>
                <a:effectLst/>
                <a:latin typeface="Söhne"/>
              </a:rPr>
              <a:t> </a:t>
            </a:r>
            <a:r>
              <a:rPr lang="en" b="0" i="0" dirty="0" err="1">
                <a:solidFill>
                  <a:srgbClr val="0D0D0D"/>
                </a:solidFill>
                <a:effectLst/>
                <a:latin typeface="Söhne"/>
              </a:rPr>
              <a:t>mumkin</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PNG (Portable Network Graphics):</a:t>
            </a:r>
            <a:r>
              <a:rPr lang="en" b="0" i="0" dirty="0">
                <a:solidFill>
                  <a:srgbClr val="0D0D0D"/>
                </a:solidFill>
                <a:effectLst/>
                <a:latin typeface="Söhne"/>
              </a:rPr>
              <a:t> </a:t>
            </a:r>
            <a:r>
              <a:rPr lang="en" b="0" i="0" dirty="0" err="1">
                <a:solidFill>
                  <a:srgbClr val="0D0D0D"/>
                </a:solidFill>
                <a:effectLst/>
                <a:latin typeface="Söhne"/>
              </a:rPr>
              <a:t>Yirik</a:t>
            </a:r>
            <a:r>
              <a:rPr lang="en" b="0" i="0" dirty="0">
                <a:solidFill>
                  <a:srgbClr val="0D0D0D"/>
                </a:solidFill>
                <a:effectLst/>
                <a:latin typeface="Söhne"/>
              </a:rPr>
              <a:t> </a:t>
            </a:r>
            <a:r>
              <a:rPr lang="en" b="0" i="0" dirty="0" err="1">
                <a:solidFill>
                  <a:srgbClr val="0D0D0D"/>
                </a:solidFill>
                <a:effectLst/>
                <a:latin typeface="Söhne"/>
              </a:rPr>
              <a:t>rangli</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formati</a:t>
            </a:r>
            <a:r>
              <a:rPr lang="en" b="0" i="0" dirty="0">
                <a:solidFill>
                  <a:srgbClr val="0D0D0D"/>
                </a:solidFill>
                <a:effectLst/>
                <a:latin typeface="Söhne"/>
              </a:rPr>
              <a:t>, </a:t>
            </a:r>
            <a:r>
              <a:rPr lang="en" b="0" i="0" dirty="0" err="1">
                <a:solidFill>
                  <a:srgbClr val="0D0D0D"/>
                </a:solidFill>
                <a:effectLst/>
                <a:latin typeface="Söhne"/>
              </a:rPr>
              <a:t>tashqi</a:t>
            </a:r>
            <a:r>
              <a:rPr lang="en" b="0" i="0" dirty="0">
                <a:solidFill>
                  <a:srgbClr val="0D0D0D"/>
                </a:solidFill>
                <a:effectLst/>
                <a:latin typeface="Söhne"/>
              </a:rPr>
              <a:t> </a:t>
            </a:r>
            <a:r>
              <a:rPr lang="en" b="0" i="0" dirty="0" err="1">
                <a:solidFill>
                  <a:srgbClr val="0D0D0D"/>
                </a:solidFill>
                <a:effectLst/>
                <a:latin typeface="Söhne"/>
              </a:rPr>
              <a:t>yo'nalishsiz</a:t>
            </a:r>
            <a:r>
              <a:rPr lang="en" b="0" i="0" dirty="0">
                <a:solidFill>
                  <a:srgbClr val="0D0D0D"/>
                </a:solidFill>
                <a:effectLst/>
                <a:latin typeface="Söhne"/>
              </a:rPr>
              <a:t> </a:t>
            </a:r>
            <a:r>
              <a:rPr lang="en" b="0" i="0" dirty="0" err="1">
                <a:solidFill>
                  <a:srgbClr val="0D0D0D"/>
                </a:solidFill>
                <a:effectLst/>
                <a:latin typeface="Söhne"/>
              </a:rPr>
              <a:t>va</a:t>
            </a:r>
            <a:r>
              <a:rPr lang="en" b="0" i="0" dirty="0">
                <a:solidFill>
                  <a:srgbClr val="0D0D0D"/>
                </a:solidFill>
                <a:effectLst/>
                <a:latin typeface="Söhne"/>
              </a:rPr>
              <a:t> </a:t>
            </a:r>
            <a:r>
              <a:rPr lang="en" b="0" i="0" dirty="0" err="1">
                <a:solidFill>
                  <a:srgbClr val="0D0D0D"/>
                </a:solidFill>
                <a:effectLst/>
                <a:latin typeface="Söhne"/>
              </a:rPr>
              <a:t>yo'nalishli</a:t>
            </a:r>
            <a:r>
              <a:rPr lang="en" b="0" i="0" dirty="0">
                <a:solidFill>
                  <a:srgbClr val="0D0D0D"/>
                </a:solidFill>
                <a:effectLst/>
                <a:latin typeface="Söhne"/>
              </a:rPr>
              <a:t> </a:t>
            </a:r>
            <a:r>
              <a:rPr lang="en" b="0" i="0" dirty="0" err="1">
                <a:solidFill>
                  <a:srgbClr val="0D0D0D"/>
                </a:solidFill>
                <a:effectLst/>
                <a:latin typeface="Söhne"/>
              </a:rPr>
              <a:t>transparensiyaga</a:t>
            </a:r>
            <a:r>
              <a:rPr lang="en" b="0" i="0" dirty="0">
                <a:solidFill>
                  <a:srgbClr val="0D0D0D"/>
                </a:solidFill>
                <a:effectLst/>
                <a:latin typeface="Söhne"/>
              </a:rPr>
              <a:t> </a:t>
            </a:r>
            <a:r>
              <a:rPr lang="en" b="0" i="0" dirty="0" err="1">
                <a:solidFill>
                  <a:srgbClr val="0D0D0D"/>
                </a:solidFill>
                <a:effectLst/>
                <a:latin typeface="Söhne"/>
              </a:rPr>
              <a:t>ega</a:t>
            </a:r>
            <a:r>
              <a:rPr lang="en" b="0" i="0" dirty="0">
                <a:solidFill>
                  <a:srgbClr val="0D0D0D"/>
                </a:solidFill>
                <a:effectLst/>
                <a:latin typeface="Söhne"/>
              </a:rPr>
              <a:t>. </a:t>
            </a:r>
            <a:r>
              <a:rPr lang="en" b="0" i="0" dirty="0" err="1">
                <a:solidFill>
                  <a:srgbClr val="0D0D0D"/>
                </a:solidFill>
                <a:effectLst/>
                <a:latin typeface="Söhne"/>
              </a:rPr>
              <a:t>Ko'p</a:t>
            </a:r>
            <a:r>
              <a:rPr lang="en" b="0" i="0" dirty="0">
                <a:solidFill>
                  <a:srgbClr val="0D0D0D"/>
                </a:solidFill>
                <a:effectLst/>
                <a:latin typeface="Söhne"/>
              </a:rPr>
              <a:t> </a:t>
            </a:r>
            <a:r>
              <a:rPr lang="en" b="0" i="0" dirty="0" err="1">
                <a:solidFill>
                  <a:srgbClr val="0D0D0D"/>
                </a:solidFill>
                <a:effectLst/>
                <a:latin typeface="Söhne"/>
              </a:rPr>
              <a:t>yoki</a:t>
            </a:r>
            <a:r>
              <a:rPr lang="en" b="0" i="0" dirty="0">
                <a:solidFill>
                  <a:srgbClr val="0D0D0D"/>
                </a:solidFill>
                <a:effectLst/>
                <a:latin typeface="Söhne"/>
              </a:rPr>
              <a:t> </a:t>
            </a:r>
            <a:r>
              <a:rPr lang="en" b="0" i="0" dirty="0" err="1">
                <a:solidFill>
                  <a:srgbClr val="0D0D0D"/>
                </a:solidFill>
                <a:effectLst/>
                <a:latin typeface="Söhne"/>
              </a:rPr>
              <a:t>toza</a:t>
            </a:r>
            <a:r>
              <a:rPr lang="en" b="0" i="0" dirty="0">
                <a:solidFill>
                  <a:srgbClr val="0D0D0D"/>
                </a:solidFill>
                <a:effectLst/>
                <a:latin typeface="Söhne"/>
              </a:rPr>
              <a:t> </a:t>
            </a:r>
            <a:r>
              <a:rPr lang="en" b="0" i="0" dirty="0" err="1">
                <a:solidFill>
                  <a:srgbClr val="0D0D0D"/>
                </a:solidFill>
                <a:effectLst/>
                <a:latin typeface="Söhne"/>
              </a:rPr>
              <a:t>ranglarda</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yaratish</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moslashadi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GIF (Graphics Interchange Format):</a:t>
            </a:r>
            <a:r>
              <a:rPr lang="en" b="0" i="0" dirty="0">
                <a:solidFill>
                  <a:srgbClr val="0D0D0D"/>
                </a:solidFill>
                <a:effectLst/>
                <a:latin typeface="Söhne"/>
              </a:rPr>
              <a:t> </a:t>
            </a:r>
            <a:r>
              <a:rPr lang="en" b="0" i="0" dirty="0" err="1">
                <a:solidFill>
                  <a:srgbClr val="0D0D0D"/>
                </a:solidFill>
                <a:effectLst/>
                <a:latin typeface="Söhne"/>
              </a:rPr>
              <a:t>Animatsiyalarni</a:t>
            </a:r>
            <a:r>
              <a:rPr lang="en" b="0" i="0" dirty="0">
                <a:solidFill>
                  <a:srgbClr val="0D0D0D"/>
                </a:solidFill>
                <a:effectLst/>
                <a:latin typeface="Söhne"/>
              </a:rPr>
              <a:t> </a:t>
            </a:r>
            <a:r>
              <a:rPr lang="en" b="0" i="0" dirty="0" err="1">
                <a:solidFill>
                  <a:srgbClr val="0D0D0D"/>
                </a:solidFill>
                <a:effectLst/>
                <a:latin typeface="Söhne"/>
              </a:rPr>
              <a:t>o'z</a:t>
            </a:r>
            <a:r>
              <a:rPr lang="en" b="0" i="0" dirty="0">
                <a:solidFill>
                  <a:srgbClr val="0D0D0D"/>
                </a:solidFill>
                <a:effectLst/>
                <a:latin typeface="Söhne"/>
              </a:rPr>
              <a:t> </a:t>
            </a:r>
            <a:r>
              <a:rPr lang="en" b="0" i="0" dirty="0" err="1">
                <a:solidFill>
                  <a:srgbClr val="0D0D0D"/>
                </a:solidFill>
                <a:effectLst/>
                <a:latin typeface="Söhne"/>
              </a:rPr>
              <a:t>ichiga</a:t>
            </a:r>
            <a:r>
              <a:rPr lang="en" b="0" i="0" dirty="0">
                <a:solidFill>
                  <a:srgbClr val="0D0D0D"/>
                </a:solidFill>
                <a:effectLst/>
                <a:latin typeface="Söhne"/>
              </a:rPr>
              <a:t> </a:t>
            </a:r>
            <a:r>
              <a:rPr lang="en" b="0" i="0" dirty="0" err="1">
                <a:solidFill>
                  <a:srgbClr val="0D0D0D"/>
                </a:solidFill>
                <a:effectLst/>
                <a:latin typeface="Söhne"/>
              </a:rPr>
              <a:t>oladi</a:t>
            </a:r>
            <a:r>
              <a:rPr lang="en" b="0" i="0" dirty="0">
                <a:solidFill>
                  <a:srgbClr val="0D0D0D"/>
                </a:solidFill>
                <a:effectLst/>
                <a:latin typeface="Söhne"/>
              </a:rPr>
              <a:t>. </a:t>
            </a:r>
            <a:r>
              <a:rPr lang="en" b="0" i="0" dirty="0" err="1">
                <a:solidFill>
                  <a:srgbClr val="0D0D0D"/>
                </a:solidFill>
                <a:effectLst/>
                <a:latin typeface="Söhne"/>
              </a:rPr>
              <a:t>To'g'ri</a:t>
            </a:r>
            <a:r>
              <a:rPr lang="en" b="0" i="0" dirty="0">
                <a:solidFill>
                  <a:srgbClr val="0D0D0D"/>
                </a:solidFill>
                <a:effectLst/>
                <a:latin typeface="Söhne"/>
              </a:rPr>
              <a:t> </a:t>
            </a:r>
            <a:r>
              <a:rPr lang="en" b="0" i="0" dirty="0" err="1">
                <a:solidFill>
                  <a:srgbClr val="0D0D0D"/>
                </a:solidFill>
                <a:effectLst/>
                <a:latin typeface="Söhne"/>
              </a:rPr>
              <a:t>rasmni</a:t>
            </a:r>
            <a:r>
              <a:rPr lang="en" b="0" i="0" dirty="0">
                <a:solidFill>
                  <a:srgbClr val="0D0D0D"/>
                </a:solidFill>
                <a:effectLst/>
                <a:latin typeface="Söhne"/>
              </a:rPr>
              <a:t> </a:t>
            </a:r>
            <a:r>
              <a:rPr lang="en" b="0" i="0" dirty="0" err="1">
                <a:solidFill>
                  <a:srgbClr val="0D0D0D"/>
                </a:solidFill>
                <a:effectLst/>
                <a:latin typeface="Söhne"/>
              </a:rPr>
              <a:t>va</a:t>
            </a:r>
            <a:r>
              <a:rPr lang="en" b="0" i="0" dirty="0">
                <a:solidFill>
                  <a:srgbClr val="0D0D0D"/>
                </a:solidFill>
                <a:effectLst/>
                <a:latin typeface="Söhne"/>
              </a:rPr>
              <a:t> </a:t>
            </a:r>
            <a:r>
              <a:rPr lang="en" b="0" i="0" dirty="0" err="1">
                <a:solidFill>
                  <a:srgbClr val="0D0D0D"/>
                </a:solidFill>
                <a:effectLst/>
                <a:latin typeface="Söhne"/>
              </a:rPr>
              <a:t>qisqa</a:t>
            </a:r>
            <a:r>
              <a:rPr lang="en" b="0" i="0" dirty="0">
                <a:solidFill>
                  <a:srgbClr val="0D0D0D"/>
                </a:solidFill>
                <a:effectLst/>
                <a:latin typeface="Söhne"/>
              </a:rPr>
              <a:t> </a:t>
            </a:r>
            <a:r>
              <a:rPr lang="en" b="0" i="0" dirty="0" err="1">
                <a:solidFill>
                  <a:srgbClr val="0D0D0D"/>
                </a:solidFill>
                <a:effectLst/>
                <a:latin typeface="Söhne"/>
              </a:rPr>
              <a:t>animatsiyalarni</a:t>
            </a:r>
            <a:r>
              <a:rPr lang="en" b="0" i="0" dirty="0">
                <a:solidFill>
                  <a:srgbClr val="0D0D0D"/>
                </a:solidFill>
                <a:effectLst/>
                <a:latin typeface="Söhne"/>
              </a:rPr>
              <a:t> </a:t>
            </a:r>
            <a:r>
              <a:rPr lang="en" b="0" i="0" dirty="0" err="1">
                <a:solidFill>
                  <a:srgbClr val="0D0D0D"/>
                </a:solidFill>
                <a:effectLst/>
                <a:latin typeface="Söhne"/>
              </a:rPr>
              <a:t>saqlash</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ishlatiladi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TIFF (Tagged Image File Format):</a:t>
            </a:r>
            <a:r>
              <a:rPr lang="en" b="0" i="0" dirty="0">
                <a:solidFill>
                  <a:srgbClr val="0D0D0D"/>
                </a:solidFill>
                <a:effectLst/>
                <a:latin typeface="Söhne"/>
              </a:rPr>
              <a:t> </a:t>
            </a:r>
            <a:r>
              <a:rPr lang="en" b="0" i="0" dirty="0" err="1">
                <a:solidFill>
                  <a:srgbClr val="0D0D0D"/>
                </a:solidFill>
                <a:effectLst/>
                <a:latin typeface="Söhne"/>
              </a:rPr>
              <a:t>Sifatli</a:t>
            </a:r>
            <a:r>
              <a:rPr lang="en" b="0" i="0" dirty="0">
                <a:solidFill>
                  <a:srgbClr val="0D0D0D"/>
                </a:solidFill>
                <a:effectLst/>
                <a:latin typeface="Söhne"/>
              </a:rPr>
              <a:t> </a:t>
            </a:r>
            <a:r>
              <a:rPr lang="en" b="0" i="0" dirty="0" err="1">
                <a:solidFill>
                  <a:srgbClr val="0D0D0D"/>
                </a:solidFill>
                <a:effectLst/>
                <a:latin typeface="Söhne"/>
              </a:rPr>
              <a:t>va</a:t>
            </a:r>
            <a:r>
              <a:rPr lang="en" b="0" i="0" dirty="0">
                <a:solidFill>
                  <a:srgbClr val="0D0D0D"/>
                </a:solidFill>
                <a:effectLst/>
                <a:latin typeface="Söhne"/>
              </a:rPr>
              <a:t> </a:t>
            </a:r>
            <a:r>
              <a:rPr lang="en" b="0" i="0" dirty="0" err="1">
                <a:solidFill>
                  <a:srgbClr val="0D0D0D"/>
                </a:solidFill>
                <a:effectLst/>
                <a:latin typeface="Söhne"/>
              </a:rPr>
              <a:t>ko'p</a:t>
            </a:r>
            <a:r>
              <a:rPr lang="en" b="0" i="0" dirty="0">
                <a:solidFill>
                  <a:srgbClr val="0D0D0D"/>
                </a:solidFill>
                <a:effectLst/>
                <a:latin typeface="Söhne"/>
              </a:rPr>
              <a:t> </a:t>
            </a:r>
            <a:r>
              <a:rPr lang="en" b="0" i="0" dirty="0" err="1">
                <a:solidFill>
                  <a:srgbClr val="0D0D0D"/>
                </a:solidFill>
                <a:effectLst/>
                <a:latin typeface="Söhne"/>
              </a:rPr>
              <a:t>rangli</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ishlatiladi</a:t>
            </a:r>
            <a:r>
              <a:rPr lang="en" b="0" i="0" dirty="0">
                <a:solidFill>
                  <a:srgbClr val="0D0D0D"/>
                </a:solidFill>
                <a:effectLst/>
                <a:latin typeface="Söhne"/>
              </a:rPr>
              <a:t>. </a:t>
            </a:r>
            <a:r>
              <a:rPr lang="en" b="0" i="0" dirty="0" err="1">
                <a:solidFill>
                  <a:srgbClr val="0D0D0D"/>
                </a:solidFill>
                <a:effectLst/>
                <a:latin typeface="Söhne"/>
              </a:rPr>
              <a:t>Tashqi</a:t>
            </a:r>
            <a:r>
              <a:rPr lang="en" b="0" i="0" dirty="0">
                <a:solidFill>
                  <a:srgbClr val="0D0D0D"/>
                </a:solidFill>
                <a:effectLst/>
                <a:latin typeface="Söhne"/>
              </a:rPr>
              <a:t> </a:t>
            </a:r>
            <a:r>
              <a:rPr lang="en" b="0" i="0" dirty="0" err="1">
                <a:solidFill>
                  <a:srgbClr val="0D0D0D"/>
                </a:solidFill>
                <a:effectLst/>
                <a:latin typeface="Söhne"/>
              </a:rPr>
              <a:t>saqlash</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moslashadi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BMP (Bitmap):</a:t>
            </a:r>
            <a:r>
              <a:rPr lang="en" b="0" i="0" dirty="0">
                <a:solidFill>
                  <a:srgbClr val="0D0D0D"/>
                </a:solidFill>
                <a:effectLst/>
                <a:latin typeface="Söhne"/>
              </a:rPr>
              <a:t> Mos </a:t>
            </a:r>
            <a:r>
              <a:rPr lang="en" b="0" i="0" dirty="0" err="1">
                <a:solidFill>
                  <a:srgbClr val="0D0D0D"/>
                </a:solidFill>
                <a:effectLst/>
                <a:latin typeface="Söhne"/>
              </a:rPr>
              <a:t>ravishda</a:t>
            </a:r>
            <a:r>
              <a:rPr lang="en" b="0" i="0" dirty="0">
                <a:solidFill>
                  <a:srgbClr val="0D0D0D"/>
                </a:solidFill>
                <a:effectLst/>
                <a:latin typeface="Söhne"/>
              </a:rPr>
              <a:t> Windows </a:t>
            </a:r>
            <a:r>
              <a:rPr lang="en" b="0" i="0" dirty="0" err="1">
                <a:solidFill>
                  <a:srgbClr val="0D0D0D"/>
                </a:solidFill>
                <a:effectLst/>
                <a:latin typeface="Söhne"/>
              </a:rPr>
              <a:t>platformalarida</a:t>
            </a:r>
            <a:r>
              <a:rPr lang="en" b="0" i="0" dirty="0">
                <a:solidFill>
                  <a:srgbClr val="0D0D0D"/>
                </a:solidFill>
                <a:effectLst/>
                <a:latin typeface="Söhne"/>
              </a:rPr>
              <a:t> </a:t>
            </a:r>
            <a:r>
              <a:rPr lang="en" b="0" i="0" dirty="0" err="1">
                <a:solidFill>
                  <a:srgbClr val="0D0D0D"/>
                </a:solidFill>
                <a:effectLst/>
                <a:latin typeface="Söhne"/>
              </a:rPr>
              <a:t>ishlatiladi</a:t>
            </a:r>
            <a:r>
              <a:rPr lang="en" b="0" i="0" dirty="0">
                <a:solidFill>
                  <a:srgbClr val="0D0D0D"/>
                </a:solidFill>
                <a:effectLst/>
                <a:latin typeface="Söhne"/>
              </a:rPr>
              <a:t>. </a:t>
            </a:r>
            <a:r>
              <a:rPr lang="en" b="0" i="0" dirty="0" err="1">
                <a:solidFill>
                  <a:srgbClr val="0D0D0D"/>
                </a:solidFill>
                <a:effectLst/>
                <a:latin typeface="Söhne"/>
              </a:rPr>
              <a:t>Sifatli</a:t>
            </a:r>
            <a:r>
              <a:rPr lang="en" b="0" i="0" dirty="0">
                <a:solidFill>
                  <a:srgbClr val="0D0D0D"/>
                </a:solidFill>
                <a:effectLst/>
                <a:latin typeface="Söhne"/>
              </a:rPr>
              <a:t> </a:t>
            </a:r>
            <a:r>
              <a:rPr lang="en" b="0" i="0" dirty="0" err="1">
                <a:solidFill>
                  <a:srgbClr val="0D0D0D"/>
                </a:solidFill>
                <a:effectLst/>
                <a:latin typeface="Söhne"/>
              </a:rPr>
              <a:t>rasmni</a:t>
            </a:r>
            <a:r>
              <a:rPr lang="en" b="0" i="0" dirty="0">
                <a:solidFill>
                  <a:srgbClr val="0D0D0D"/>
                </a:solidFill>
                <a:effectLst/>
                <a:latin typeface="Söhne"/>
              </a:rPr>
              <a:t> </a:t>
            </a:r>
            <a:r>
              <a:rPr lang="en" b="0" i="0" dirty="0" err="1">
                <a:solidFill>
                  <a:srgbClr val="0D0D0D"/>
                </a:solidFill>
                <a:effectLst/>
                <a:latin typeface="Söhne"/>
              </a:rPr>
              <a:t>saqlash</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eng</a:t>
            </a:r>
            <a:r>
              <a:rPr lang="en" b="0" i="0" dirty="0">
                <a:solidFill>
                  <a:srgbClr val="0D0D0D"/>
                </a:solidFill>
                <a:effectLst/>
                <a:latin typeface="Söhne"/>
              </a:rPr>
              <a:t> </a:t>
            </a:r>
            <a:r>
              <a:rPr lang="en" b="0" i="0" dirty="0" err="1">
                <a:solidFill>
                  <a:srgbClr val="0D0D0D"/>
                </a:solidFill>
                <a:effectLst/>
                <a:latin typeface="Söhne"/>
              </a:rPr>
              <a:t>katta</a:t>
            </a:r>
            <a:r>
              <a:rPr lang="en" b="0" i="0" dirty="0">
                <a:solidFill>
                  <a:srgbClr val="0D0D0D"/>
                </a:solidFill>
                <a:effectLst/>
                <a:latin typeface="Söhne"/>
              </a:rPr>
              <a:t> </a:t>
            </a:r>
            <a:r>
              <a:rPr lang="en" b="0" i="0" dirty="0" err="1">
                <a:solidFill>
                  <a:srgbClr val="0D0D0D"/>
                </a:solidFill>
                <a:effectLst/>
                <a:latin typeface="Söhne"/>
              </a:rPr>
              <a:t>hajmi</a:t>
            </a:r>
            <a:r>
              <a:rPr lang="en" b="0" i="0" dirty="0">
                <a:solidFill>
                  <a:srgbClr val="0D0D0D"/>
                </a:solidFill>
                <a:effectLst/>
                <a:latin typeface="Söhne"/>
              </a:rPr>
              <a:t> </a:t>
            </a:r>
            <a:r>
              <a:rPr lang="en" b="0" i="0" dirty="0" err="1">
                <a:solidFill>
                  <a:srgbClr val="0D0D0D"/>
                </a:solidFill>
                <a:effectLst/>
                <a:latin typeface="Söhne"/>
              </a:rPr>
              <a:t>o'z</a:t>
            </a:r>
            <a:r>
              <a:rPr lang="en" b="0" i="0" dirty="0">
                <a:solidFill>
                  <a:srgbClr val="0D0D0D"/>
                </a:solidFill>
                <a:effectLst/>
                <a:latin typeface="Söhne"/>
              </a:rPr>
              <a:t> </a:t>
            </a:r>
            <a:r>
              <a:rPr lang="en" b="0" i="0" dirty="0" err="1">
                <a:solidFill>
                  <a:srgbClr val="0D0D0D"/>
                </a:solidFill>
                <a:effectLst/>
                <a:latin typeface="Söhne"/>
              </a:rPr>
              <a:t>ichiga</a:t>
            </a:r>
            <a:r>
              <a:rPr lang="en" b="0" i="0" dirty="0">
                <a:solidFill>
                  <a:srgbClr val="0D0D0D"/>
                </a:solidFill>
                <a:effectLst/>
                <a:latin typeface="Söhne"/>
              </a:rPr>
              <a:t> </a:t>
            </a:r>
            <a:r>
              <a:rPr lang="en" b="0" i="0" dirty="0" err="1">
                <a:solidFill>
                  <a:srgbClr val="0D0D0D"/>
                </a:solidFill>
                <a:effectLst/>
                <a:latin typeface="Söhne"/>
              </a:rPr>
              <a:t>oladi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SVG (Scalable Vector Graphics):</a:t>
            </a:r>
            <a:r>
              <a:rPr lang="en" b="0" i="0" dirty="0">
                <a:solidFill>
                  <a:srgbClr val="0D0D0D"/>
                </a:solidFill>
                <a:effectLst/>
                <a:latin typeface="Söhne"/>
              </a:rPr>
              <a:t> </a:t>
            </a:r>
            <a:r>
              <a:rPr lang="en" b="0" i="0" dirty="0" err="1">
                <a:solidFill>
                  <a:srgbClr val="0D0D0D"/>
                </a:solidFill>
                <a:effectLst/>
                <a:latin typeface="Söhne"/>
              </a:rPr>
              <a:t>Vektor</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formati</a:t>
            </a:r>
            <a:r>
              <a:rPr lang="en" b="0" i="0" dirty="0">
                <a:solidFill>
                  <a:srgbClr val="0D0D0D"/>
                </a:solidFill>
                <a:effectLst/>
                <a:latin typeface="Söhne"/>
              </a:rPr>
              <a:t>. </a:t>
            </a:r>
            <a:r>
              <a:rPr lang="en" b="0" i="0" dirty="0" err="1">
                <a:solidFill>
                  <a:srgbClr val="0D0D0D"/>
                </a:solidFill>
                <a:effectLst/>
                <a:latin typeface="Söhne"/>
              </a:rPr>
              <a:t>Rasmning</a:t>
            </a:r>
            <a:r>
              <a:rPr lang="en" b="0" i="0" dirty="0">
                <a:solidFill>
                  <a:srgbClr val="0D0D0D"/>
                </a:solidFill>
                <a:effectLst/>
                <a:latin typeface="Söhne"/>
              </a:rPr>
              <a:t> </a:t>
            </a:r>
            <a:r>
              <a:rPr lang="en" b="0" i="0" dirty="0" err="1">
                <a:solidFill>
                  <a:srgbClr val="0D0D0D"/>
                </a:solidFill>
                <a:effectLst/>
                <a:latin typeface="Söhne"/>
              </a:rPr>
              <a:t>o'lchami</a:t>
            </a:r>
            <a:r>
              <a:rPr lang="en" b="0" i="0" dirty="0">
                <a:solidFill>
                  <a:srgbClr val="0D0D0D"/>
                </a:solidFill>
                <a:effectLst/>
                <a:latin typeface="Söhne"/>
              </a:rPr>
              <a:t> </a:t>
            </a:r>
            <a:r>
              <a:rPr lang="en" b="0" i="0" dirty="0" err="1">
                <a:solidFill>
                  <a:srgbClr val="0D0D0D"/>
                </a:solidFill>
                <a:effectLst/>
                <a:latin typeface="Söhne"/>
              </a:rPr>
              <a:t>o'zgartirilsa</a:t>
            </a:r>
            <a:r>
              <a:rPr lang="en" b="0" i="0" dirty="0">
                <a:solidFill>
                  <a:srgbClr val="0D0D0D"/>
                </a:solidFill>
                <a:effectLst/>
                <a:latin typeface="Söhne"/>
              </a:rPr>
              <a:t> ham </a:t>
            </a:r>
            <a:r>
              <a:rPr lang="en" b="0" i="0" dirty="0" err="1">
                <a:solidFill>
                  <a:srgbClr val="0D0D0D"/>
                </a:solidFill>
                <a:effectLst/>
                <a:latin typeface="Söhne"/>
              </a:rPr>
              <a:t>sifatni</a:t>
            </a:r>
            <a:r>
              <a:rPr lang="en" b="0" i="0" dirty="0">
                <a:solidFill>
                  <a:srgbClr val="0D0D0D"/>
                </a:solidFill>
                <a:effectLst/>
                <a:latin typeface="Söhne"/>
              </a:rPr>
              <a:t> </a:t>
            </a:r>
            <a:r>
              <a:rPr lang="en" b="0" i="0" dirty="0" err="1">
                <a:solidFill>
                  <a:srgbClr val="0D0D0D"/>
                </a:solidFill>
                <a:effectLst/>
                <a:latin typeface="Söhne"/>
              </a:rPr>
              <a:t>yo'qotmaydi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PDF (Portable Document Format):</a:t>
            </a:r>
            <a:r>
              <a:rPr lang="en" b="0" i="0" dirty="0">
                <a:solidFill>
                  <a:srgbClr val="0D0D0D"/>
                </a:solidFill>
                <a:effectLst/>
                <a:latin typeface="Söhne"/>
              </a:rPr>
              <a:t> </a:t>
            </a:r>
            <a:r>
              <a:rPr lang="en" b="0" i="0" dirty="0" err="1">
                <a:solidFill>
                  <a:srgbClr val="0D0D0D"/>
                </a:solidFill>
                <a:effectLst/>
                <a:latin typeface="Söhne"/>
              </a:rPr>
              <a:t>Dokumentlar</a:t>
            </a:r>
            <a:r>
              <a:rPr lang="en" b="0" i="0" dirty="0">
                <a:solidFill>
                  <a:srgbClr val="0D0D0D"/>
                </a:solidFill>
                <a:effectLst/>
                <a:latin typeface="Söhne"/>
              </a:rPr>
              <a:t>, </a:t>
            </a:r>
            <a:r>
              <a:rPr lang="en" b="0" i="0" dirty="0" err="1">
                <a:solidFill>
                  <a:srgbClr val="0D0D0D"/>
                </a:solidFill>
                <a:effectLst/>
                <a:latin typeface="Söhne"/>
              </a:rPr>
              <a:t>matnlar</a:t>
            </a:r>
            <a:r>
              <a:rPr lang="en" b="0" i="0" dirty="0">
                <a:solidFill>
                  <a:srgbClr val="0D0D0D"/>
                </a:solidFill>
                <a:effectLst/>
                <a:latin typeface="Söhne"/>
              </a:rPr>
              <a:t> </a:t>
            </a:r>
            <a:r>
              <a:rPr lang="en" b="0" i="0" dirty="0" err="1">
                <a:solidFill>
                  <a:srgbClr val="0D0D0D"/>
                </a:solidFill>
                <a:effectLst/>
                <a:latin typeface="Söhne"/>
              </a:rPr>
              <a:t>va</a:t>
            </a:r>
            <a:r>
              <a:rPr lang="en" b="0" i="0" dirty="0">
                <a:solidFill>
                  <a:srgbClr val="0D0D0D"/>
                </a:solidFill>
                <a:effectLst/>
                <a:latin typeface="Söhne"/>
              </a:rPr>
              <a:t> </a:t>
            </a:r>
            <a:r>
              <a:rPr lang="en" b="0" i="0" dirty="0" err="1">
                <a:solidFill>
                  <a:srgbClr val="0D0D0D"/>
                </a:solidFill>
                <a:effectLst/>
                <a:latin typeface="Söhne"/>
              </a:rPr>
              <a:t>rasmni</a:t>
            </a:r>
            <a:r>
              <a:rPr lang="en" b="0" i="0" dirty="0">
                <a:solidFill>
                  <a:srgbClr val="0D0D0D"/>
                </a:solidFill>
                <a:effectLst/>
                <a:latin typeface="Söhne"/>
              </a:rPr>
              <a:t> </a:t>
            </a:r>
            <a:r>
              <a:rPr lang="en" b="0" i="0" dirty="0" err="1">
                <a:solidFill>
                  <a:srgbClr val="0D0D0D"/>
                </a:solidFill>
                <a:effectLst/>
                <a:latin typeface="Söhne"/>
              </a:rPr>
              <a:t>saqlash</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keng</a:t>
            </a:r>
            <a:r>
              <a:rPr lang="en" b="0" i="0" dirty="0">
                <a:solidFill>
                  <a:srgbClr val="0D0D0D"/>
                </a:solidFill>
                <a:effectLst/>
                <a:latin typeface="Söhne"/>
              </a:rPr>
              <a:t> </a:t>
            </a:r>
            <a:r>
              <a:rPr lang="en" b="0" i="0" dirty="0" err="1">
                <a:solidFill>
                  <a:srgbClr val="0D0D0D"/>
                </a:solidFill>
                <a:effectLst/>
                <a:latin typeface="Söhne"/>
              </a:rPr>
              <a:t>qo'llaniladi</a:t>
            </a:r>
            <a:r>
              <a:rPr lang="en" b="0" i="0" dirty="0">
                <a:solidFill>
                  <a:srgbClr val="0D0D0D"/>
                </a:solidFill>
                <a:effectLst/>
                <a:latin typeface="Söhne"/>
              </a:rPr>
              <a:t>. Har </a:t>
            </a:r>
            <a:r>
              <a:rPr lang="en" b="0" i="0" dirty="0" err="1">
                <a:solidFill>
                  <a:srgbClr val="0D0D0D"/>
                </a:solidFill>
                <a:effectLst/>
                <a:latin typeface="Söhne"/>
              </a:rPr>
              <a:t>qanday</a:t>
            </a:r>
            <a:r>
              <a:rPr lang="en" b="0" i="0" dirty="0">
                <a:solidFill>
                  <a:srgbClr val="0D0D0D"/>
                </a:solidFill>
                <a:effectLst/>
                <a:latin typeface="Söhne"/>
              </a:rPr>
              <a:t> </a:t>
            </a:r>
            <a:r>
              <a:rPr lang="en" b="0" i="0" dirty="0" err="1">
                <a:solidFill>
                  <a:srgbClr val="0D0D0D"/>
                </a:solidFill>
                <a:effectLst/>
                <a:latin typeface="Söhne"/>
              </a:rPr>
              <a:t>platformada</a:t>
            </a:r>
            <a:r>
              <a:rPr lang="en" b="0" i="0" dirty="0">
                <a:solidFill>
                  <a:srgbClr val="0D0D0D"/>
                </a:solidFill>
                <a:effectLst/>
                <a:latin typeface="Söhne"/>
              </a:rPr>
              <a:t> </a:t>
            </a:r>
            <a:r>
              <a:rPr lang="en" b="0" i="0" dirty="0" err="1">
                <a:solidFill>
                  <a:srgbClr val="0D0D0D"/>
                </a:solidFill>
                <a:effectLst/>
                <a:latin typeface="Söhne"/>
              </a:rPr>
              <a:t>o'qiladi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EPS (Encapsulated PostScript):</a:t>
            </a:r>
            <a:r>
              <a:rPr lang="en" b="0" i="0" dirty="0">
                <a:solidFill>
                  <a:srgbClr val="0D0D0D"/>
                </a:solidFill>
                <a:effectLst/>
                <a:latin typeface="Söhne"/>
              </a:rPr>
              <a:t> </a:t>
            </a:r>
            <a:r>
              <a:rPr lang="en" b="0" i="0" dirty="0" err="1">
                <a:solidFill>
                  <a:srgbClr val="0D0D0D"/>
                </a:solidFill>
                <a:effectLst/>
                <a:latin typeface="Söhne"/>
              </a:rPr>
              <a:t>Ilustrator</a:t>
            </a:r>
            <a:r>
              <a:rPr lang="en" b="0" i="0" dirty="0">
                <a:solidFill>
                  <a:srgbClr val="0D0D0D"/>
                </a:solidFill>
                <a:effectLst/>
                <a:latin typeface="Söhne"/>
              </a:rPr>
              <a:t> dasturi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tayyorlangan</a:t>
            </a:r>
            <a:r>
              <a:rPr lang="en" b="0" i="0" dirty="0">
                <a:solidFill>
                  <a:srgbClr val="0D0D0D"/>
                </a:solidFill>
                <a:effectLst/>
                <a:latin typeface="Söhne"/>
              </a:rPr>
              <a:t> </a:t>
            </a:r>
            <a:r>
              <a:rPr lang="en" b="0" i="0" dirty="0" err="1">
                <a:solidFill>
                  <a:srgbClr val="0D0D0D"/>
                </a:solidFill>
                <a:effectLst/>
                <a:latin typeface="Söhne"/>
              </a:rPr>
              <a:t>vektor</a:t>
            </a:r>
            <a:r>
              <a:rPr lang="en" b="0" i="0" dirty="0">
                <a:solidFill>
                  <a:srgbClr val="0D0D0D"/>
                </a:solidFill>
                <a:effectLst/>
                <a:latin typeface="Söhne"/>
              </a:rPr>
              <a:t> </a:t>
            </a:r>
            <a:r>
              <a:rPr lang="en" b="0" i="0" dirty="0" err="1">
                <a:solidFill>
                  <a:srgbClr val="0D0D0D"/>
                </a:solidFill>
                <a:effectLst/>
                <a:latin typeface="Söhne"/>
              </a:rPr>
              <a:t>rasm</a:t>
            </a:r>
            <a:r>
              <a:rPr lang="en" b="0" i="0" dirty="0">
                <a:solidFill>
                  <a:srgbClr val="0D0D0D"/>
                </a:solidFill>
                <a:effectLst/>
                <a:latin typeface="Söhne"/>
              </a:rPr>
              <a:t> </a:t>
            </a:r>
            <a:r>
              <a:rPr lang="en" b="0" i="0" dirty="0" err="1">
                <a:solidFill>
                  <a:srgbClr val="0D0D0D"/>
                </a:solidFill>
                <a:effectLst/>
                <a:latin typeface="Söhne"/>
              </a:rPr>
              <a:t>formati</a:t>
            </a:r>
            <a:r>
              <a:rPr lang="en" b="0" i="0" dirty="0">
                <a:solidFill>
                  <a:srgbClr val="0D0D0D"/>
                </a:solidFill>
                <a:effectLst/>
                <a:latin typeface="Söhne"/>
              </a:rPr>
              <a:t>.</a:t>
            </a:r>
          </a:p>
          <a:p>
            <a:pPr algn="l">
              <a:buFont typeface="+mj-lt"/>
              <a:buAutoNum type="arabicPeriod"/>
            </a:pPr>
            <a:r>
              <a:rPr lang="en" b="1" i="0" dirty="0">
                <a:solidFill>
                  <a:srgbClr val="0D0D0D"/>
                </a:solidFill>
                <a:effectLst/>
                <a:latin typeface="Söhne"/>
              </a:rPr>
              <a:t>PSD (Adobe Photoshop Document):</a:t>
            </a:r>
            <a:r>
              <a:rPr lang="en" b="0" i="0" dirty="0">
                <a:solidFill>
                  <a:srgbClr val="0D0D0D"/>
                </a:solidFill>
                <a:effectLst/>
                <a:latin typeface="Söhne"/>
              </a:rPr>
              <a:t> Photoshop dasturi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asosiy</a:t>
            </a:r>
            <a:r>
              <a:rPr lang="en" b="0" i="0" dirty="0">
                <a:solidFill>
                  <a:srgbClr val="0D0D0D"/>
                </a:solidFill>
                <a:effectLst/>
                <a:latin typeface="Söhne"/>
              </a:rPr>
              <a:t> </a:t>
            </a:r>
            <a:r>
              <a:rPr lang="en" b="0" i="0" dirty="0" err="1">
                <a:solidFill>
                  <a:srgbClr val="0D0D0D"/>
                </a:solidFill>
                <a:effectLst/>
                <a:latin typeface="Söhne"/>
              </a:rPr>
              <a:t>fayl</a:t>
            </a:r>
            <a:r>
              <a:rPr lang="en" b="0" i="0" dirty="0">
                <a:solidFill>
                  <a:srgbClr val="0D0D0D"/>
                </a:solidFill>
                <a:effectLst/>
                <a:latin typeface="Söhne"/>
              </a:rPr>
              <a:t> </a:t>
            </a:r>
            <a:r>
              <a:rPr lang="en" b="0" i="0" dirty="0" err="1">
                <a:solidFill>
                  <a:srgbClr val="0D0D0D"/>
                </a:solidFill>
                <a:effectLst/>
                <a:latin typeface="Söhne"/>
              </a:rPr>
              <a:t>formati</a:t>
            </a:r>
            <a:r>
              <a:rPr lang="en" b="0" i="0" dirty="0">
                <a:solidFill>
                  <a:srgbClr val="0D0D0D"/>
                </a:solidFill>
                <a:effectLst/>
                <a:latin typeface="Söhne"/>
              </a:rPr>
              <a:t>, </a:t>
            </a:r>
            <a:r>
              <a:rPr lang="en" b="0" i="0" dirty="0" err="1">
                <a:solidFill>
                  <a:srgbClr val="0D0D0D"/>
                </a:solidFill>
                <a:effectLst/>
                <a:latin typeface="Söhne"/>
              </a:rPr>
              <a:t>boshqa</a:t>
            </a:r>
            <a:r>
              <a:rPr lang="en" b="0" i="0" dirty="0">
                <a:solidFill>
                  <a:srgbClr val="0D0D0D"/>
                </a:solidFill>
                <a:effectLst/>
                <a:latin typeface="Söhne"/>
              </a:rPr>
              <a:t> </a:t>
            </a:r>
            <a:r>
              <a:rPr lang="en" b="0" i="0" dirty="0" err="1">
                <a:solidFill>
                  <a:srgbClr val="0D0D0D"/>
                </a:solidFill>
                <a:effectLst/>
                <a:latin typeface="Söhne"/>
              </a:rPr>
              <a:t>dasturlar</a:t>
            </a:r>
            <a:r>
              <a:rPr lang="en" b="0" i="0" dirty="0">
                <a:solidFill>
                  <a:srgbClr val="0D0D0D"/>
                </a:solidFill>
                <a:effectLst/>
                <a:latin typeface="Söhne"/>
              </a:rPr>
              <a:t> </a:t>
            </a:r>
            <a:r>
              <a:rPr lang="en" b="0" i="0" dirty="0" err="1">
                <a:solidFill>
                  <a:srgbClr val="0D0D0D"/>
                </a:solidFill>
                <a:effectLst/>
                <a:latin typeface="Söhne"/>
              </a:rPr>
              <a:t>uchun</a:t>
            </a:r>
            <a:r>
              <a:rPr lang="en" b="0" i="0" dirty="0">
                <a:solidFill>
                  <a:srgbClr val="0D0D0D"/>
                </a:solidFill>
                <a:effectLst/>
                <a:latin typeface="Söhne"/>
              </a:rPr>
              <a:t> </a:t>
            </a:r>
            <a:r>
              <a:rPr lang="en" b="0" i="0" dirty="0" err="1">
                <a:solidFill>
                  <a:srgbClr val="0D0D0D"/>
                </a:solidFill>
                <a:effectLst/>
                <a:latin typeface="Söhne"/>
              </a:rPr>
              <a:t>aniqlash</a:t>
            </a:r>
            <a:r>
              <a:rPr lang="en" b="0" i="0" dirty="0">
                <a:solidFill>
                  <a:srgbClr val="0D0D0D"/>
                </a:solidFill>
                <a:effectLst/>
                <a:latin typeface="Söhne"/>
              </a:rPr>
              <a:t> </a:t>
            </a:r>
            <a:r>
              <a:rPr lang="en" b="0" i="0" dirty="0" err="1">
                <a:solidFill>
                  <a:srgbClr val="0D0D0D"/>
                </a:solidFill>
                <a:effectLst/>
                <a:latin typeface="Söhne"/>
              </a:rPr>
              <a:t>vaqt</a:t>
            </a:r>
            <a:r>
              <a:rPr lang="en" b="0" i="0" dirty="0">
                <a:solidFill>
                  <a:srgbClr val="0D0D0D"/>
                </a:solidFill>
                <a:effectLst/>
                <a:latin typeface="Söhne"/>
              </a:rPr>
              <a:t> talab </a:t>
            </a:r>
            <a:r>
              <a:rPr lang="en" b="0" i="0" dirty="0" err="1">
                <a:solidFill>
                  <a:srgbClr val="0D0D0D"/>
                </a:solidFill>
                <a:effectLst/>
                <a:latin typeface="Söhne"/>
              </a:rPr>
              <a:t>qiladi</a:t>
            </a:r>
            <a:r>
              <a:rPr lang="en" b="0" i="0" dirty="0">
                <a:solidFill>
                  <a:srgbClr val="0D0D0D"/>
                </a:solidFill>
                <a:effectLst/>
                <a:latin typeface="Söhne"/>
              </a:rPr>
              <a:t>.</a:t>
            </a:r>
          </a:p>
        </p:txBody>
      </p:sp>
      <p:sp>
        <p:nvSpPr>
          <p:cNvPr id="6" name="TextBox 5">
            <a:extLst>
              <a:ext uri="{FF2B5EF4-FFF2-40B4-BE49-F238E27FC236}">
                <a16:creationId xmlns:a16="http://schemas.microsoft.com/office/drawing/2014/main" id="{C1937E86-19DD-11D3-9CD9-5F2AD9717165}"/>
              </a:ext>
            </a:extLst>
          </p:cNvPr>
          <p:cNvSpPr txBox="1"/>
          <p:nvPr/>
        </p:nvSpPr>
        <p:spPr>
          <a:xfrm>
            <a:off x="2285999" y="441427"/>
            <a:ext cx="4572000" cy="707886"/>
          </a:xfrm>
          <a:prstGeom prst="rect">
            <a:avLst/>
          </a:prstGeom>
          <a:noFill/>
        </p:spPr>
        <p:txBody>
          <a:bodyPr wrap="square">
            <a:spAutoFit/>
          </a:bodyPr>
          <a:lstStyle/>
          <a:p>
            <a:r>
              <a:rPr lang="ru-RU" sz="4000" b="1" kern="1200" dirty="0" err="1">
                <a:solidFill>
                  <a:schemeClr val="bg1"/>
                </a:solidFill>
                <a:latin typeface="Times New Roman" panose="02020603050405020304" pitchFamily="18" charset="0"/>
                <a:ea typeface="+mj-ea"/>
                <a:cs typeface="Times New Roman" panose="02020603050405020304" pitchFamily="18" charset="0"/>
              </a:rPr>
              <a:t>Grafik</a:t>
            </a:r>
            <a:r>
              <a:rPr lang="ru-RU" sz="4000" b="1" kern="1200" dirty="0">
                <a:solidFill>
                  <a:schemeClr val="bg1"/>
                </a:solidFill>
                <a:latin typeface="Times New Roman" panose="02020603050405020304" pitchFamily="18" charset="0"/>
                <a:ea typeface="+mj-ea"/>
                <a:cs typeface="Times New Roman" panose="02020603050405020304" pitchFamily="18" charset="0"/>
              </a:rPr>
              <a:t> </a:t>
            </a:r>
            <a:r>
              <a:rPr lang="ru-RU" sz="4000" b="1" kern="1200" dirty="0" err="1">
                <a:solidFill>
                  <a:schemeClr val="bg1"/>
                </a:solidFill>
                <a:latin typeface="Times New Roman" panose="02020603050405020304" pitchFamily="18" charset="0"/>
                <a:ea typeface="+mj-ea"/>
                <a:cs typeface="Times New Roman" panose="02020603050405020304" pitchFamily="18" charset="0"/>
              </a:rPr>
              <a:t>formatlar</a:t>
            </a:r>
            <a:r>
              <a:rPr lang="ru-RU" sz="4000" b="1" kern="1200" dirty="0">
                <a:solidFill>
                  <a:schemeClr val="bg1"/>
                </a:solidFill>
                <a:latin typeface="Times New Roman" panose="02020603050405020304" pitchFamily="18" charset="0"/>
                <a:ea typeface="+mj-ea"/>
                <a:cs typeface="Times New Roman" panose="02020603050405020304" pitchFamily="18" charset="0"/>
              </a:rPr>
              <a:t>. </a:t>
            </a:r>
            <a:endParaRPr lang="ru-UZ" sz="4000" dirty="0">
              <a:solidFill>
                <a:schemeClr val="bg1"/>
              </a:solidFill>
            </a:endParaRPr>
          </a:p>
        </p:txBody>
      </p:sp>
    </p:spTree>
    <p:extLst>
      <p:ext uri="{BB962C8B-B14F-4D97-AF65-F5344CB8AC3E}">
        <p14:creationId xmlns:p14="http://schemas.microsoft.com/office/powerpoint/2010/main" val="174695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Прямоугольник 1"/>
          <p:cNvSpPr/>
          <p:nvPr/>
        </p:nvSpPr>
        <p:spPr bwMode="auto">
          <a:xfrm>
            <a:off x="754249" y="804416"/>
            <a:ext cx="7248525" cy="830263"/>
          </a:xfrm>
          <a:prstGeom prst="rect">
            <a:avLst/>
          </a:prstGeom>
          <a:noFill/>
          <a:ln>
            <a:noFill/>
          </a:ln>
        </p:spPr>
        <p:txBody>
          <a:bodyPr vert="horz" wrap="square" lIns="91440" tIns="45720" rIns="91440" bIns="45720" numCol="1" anchor="t" anchorCtr="0" compatLnSpc="1">
            <a:prstTxWarp prst="textNoShape">
              <a:avLst/>
            </a:prstTxWarp>
            <a:noAutofit/>
          </a:bodyPr>
          <a:lstStyle/>
          <a:p>
            <a:pPr algn="ctr" eaLnBrk="0" hangingPunct="0">
              <a:lnSpc>
                <a:spcPct val="90000"/>
              </a:lnSpc>
              <a:spcAft>
                <a:spcPts val="600"/>
              </a:spcAft>
            </a:pPr>
            <a:r>
              <a:rPr lang="ru-RU" b="1" kern="1200" dirty="0" err="1">
                <a:latin typeface="Times New Roman" panose="02020603050405020304" pitchFamily="18" charset="0"/>
                <a:ea typeface="+mj-ea"/>
                <a:cs typeface="Times New Roman" panose="02020603050405020304" pitchFamily="18" charset="0"/>
              </a:rPr>
              <a:t>Grafik</a:t>
            </a:r>
            <a:r>
              <a:rPr lang="ru-RU" b="1" kern="1200" dirty="0">
                <a:latin typeface="Times New Roman" panose="02020603050405020304" pitchFamily="18" charset="0"/>
                <a:ea typeface="+mj-ea"/>
                <a:cs typeface="Times New Roman" panose="02020603050405020304" pitchFamily="18" charset="0"/>
              </a:rPr>
              <a:t> </a:t>
            </a:r>
            <a:r>
              <a:rPr lang="ru-RU" b="1" kern="1200" dirty="0" err="1">
                <a:latin typeface="Times New Roman" panose="02020603050405020304" pitchFamily="18" charset="0"/>
                <a:ea typeface="+mj-ea"/>
                <a:cs typeface="Times New Roman" panose="02020603050405020304" pitchFamily="18" charset="0"/>
              </a:rPr>
              <a:t>formatlar</a:t>
            </a:r>
            <a:r>
              <a:rPr lang="ru-RU" b="1" kern="1200" dirty="0">
                <a:latin typeface="Times New Roman" panose="02020603050405020304" pitchFamily="18" charset="0"/>
                <a:ea typeface="+mj-ea"/>
                <a:cs typeface="Times New Roman" panose="02020603050405020304" pitchFamily="18" charset="0"/>
              </a:rPr>
              <a:t>. </a:t>
            </a:r>
            <a:r>
              <a:rPr lang="ru-RU" kern="1200" dirty="0">
                <a:latin typeface="Times New Roman" panose="02020603050405020304" pitchFamily="18" charset="0"/>
                <a:ea typeface="+mj-ea"/>
                <a:cs typeface="Times New Roman" panose="02020603050405020304" pitchFamily="18" charset="0"/>
              </a:rPr>
              <a:t>GIF (Graphics </a:t>
            </a:r>
            <a:r>
              <a:rPr lang="ru-RU" kern="1200" dirty="0" err="1">
                <a:latin typeface="Times New Roman" panose="02020603050405020304" pitchFamily="18" charset="0"/>
                <a:ea typeface="+mj-ea"/>
                <a:cs typeface="Times New Roman" panose="02020603050405020304" pitchFamily="18" charset="0"/>
              </a:rPr>
              <a:t>Interchange</a:t>
            </a:r>
            <a:r>
              <a:rPr lang="ru-RU" kern="1200" dirty="0">
                <a:latin typeface="Times New Roman" panose="02020603050405020304" pitchFamily="18" charset="0"/>
                <a:ea typeface="+mj-ea"/>
                <a:cs typeface="Times New Roman" panose="02020603050405020304" pitchFamily="18" charset="0"/>
              </a:rPr>
              <a:t> Format) </a:t>
            </a:r>
            <a:r>
              <a:rPr lang="ru-RU" kern="1200" dirty="0" err="1">
                <a:latin typeface="Times New Roman" panose="02020603050405020304" pitchFamily="18" charset="0"/>
                <a:ea typeface="+mj-ea"/>
                <a:cs typeface="Times New Roman" panose="02020603050405020304" pitchFamily="18" charset="0"/>
              </a:rPr>
              <a:t>grafik</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formati</a:t>
            </a:r>
            <a:r>
              <a:rPr lang="ru-RU" kern="1200" dirty="0">
                <a:latin typeface="Times New Roman" panose="02020603050405020304" pitchFamily="18" charset="0"/>
                <a:ea typeface="+mj-ea"/>
                <a:cs typeface="Times New Roman" panose="02020603050405020304" pitchFamily="18" charset="0"/>
              </a:rPr>
              <a:t> - </a:t>
            </a:r>
            <a:r>
              <a:rPr lang="ru-RU" kern="1200" dirty="0" err="1">
                <a:latin typeface="Times New Roman" panose="02020603050405020304" pitchFamily="18" charset="0"/>
                <a:ea typeface="+mj-ea"/>
                <a:cs typeface="Times New Roman" panose="02020603050405020304" pitchFamily="18" charset="0"/>
              </a:rPr>
              <a:t>tarmoqdagi</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eng</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keng</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tarqalgan</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grafik</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format</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u</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tarmoqda</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birinchi</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bo‘lib</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paydo</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bo‘lgan</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Tarmoqdagi</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rangli</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tasvirlar</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va</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fonlarning</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ko‘p</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qismi</a:t>
            </a:r>
            <a:r>
              <a:rPr lang="ru-RU" kern="1200" dirty="0">
                <a:latin typeface="Times New Roman" panose="02020603050405020304" pitchFamily="18" charset="0"/>
                <a:ea typeface="+mj-ea"/>
                <a:cs typeface="Times New Roman" panose="02020603050405020304" pitchFamily="18" charset="0"/>
              </a:rPr>
              <a:t> GIF </a:t>
            </a:r>
            <a:r>
              <a:rPr lang="ru-RU" kern="1200" dirty="0" err="1">
                <a:latin typeface="Times New Roman" panose="02020603050405020304" pitchFamily="18" charset="0"/>
                <a:ea typeface="+mj-ea"/>
                <a:cs typeface="Times New Roman" panose="02020603050405020304" pitchFamily="18" charset="0"/>
              </a:rPr>
              <a:t>formati</a:t>
            </a:r>
            <a:r>
              <a:rPr lang="ru-RU" kern="1200" dirty="0">
                <a:latin typeface="Times New Roman" panose="02020603050405020304" pitchFamily="18" charset="0"/>
                <a:ea typeface="+mj-ea"/>
                <a:cs typeface="Times New Roman" panose="02020603050405020304" pitchFamily="18" charset="0"/>
              </a:rPr>
              <a:t> </a:t>
            </a:r>
            <a:r>
              <a:rPr lang="ru-RU" kern="1200" dirty="0" err="1">
                <a:latin typeface="Times New Roman" panose="02020603050405020304" pitchFamily="18" charset="0"/>
                <a:ea typeface="+mj-ea"/>
                <a:cs typeface="Times New Roman" panose="02020603050405020304" pitchFamily="18" charset="0"/>
              </a:rPr>
              <a:t>fayllaridir</a:t>
            </a:r>
            <a:r>
              <a:rPr lang="ru-RU" kern="1200" dirty="0">
                <a:latin typeface="Times New Roman" panose="02020603050405020304" pitchFamily="18" charset="0"/>
                <a:ea typeface="+mj-ea"/>
                <a:cs typeface="Times New Roman" panose="02020603050405020304" pitchFamily="18" charset="0"/>
              </a:rPr>
              <a:t>.</a:t>
            </a:r>
          </a:p>
        </p:txBody>
      </p:sp>
      <p:sp>
        <p:nvSpPr>
          <p:cNvPr id="4" name="Прямоугольник 3"/>
          <p:cNvSpPr/>
          <p:nvPr/>
        </p:nvSpPr>
        <p:spPr bwMode="auto">
          <a:xfrm>
            <a:off x="754249" y="1899915"/>
            <a:ext cx="3565525" cy="4121373"/>
          </a:xfrm>
          <a:prstGeom prst="rect">
            <a:avLst/>
          </a:prstGeom>
          <a:noFill/>
          <a:ln>
            <a:noFill/>
          </a:ln>
        </p:spPr>
        <p:txBody>
          <a:bodyPr vert="horz" wrap="square" lIns="91440" tIns="45720" rIns="91440" bIns="45720" numCol="1" anchor="t" anchorCtr="0" compatLnSpc="1">
            <a:prstTxWarp prst="textNoShape">
              <a:avLst/>
            </a:prstTxWarp>
            <a:noAutofit/>
          </a:bodyPr>
          <a:lstStyle/>
          <a:p>
            <a:pPr eaLnBrk="0" hangingPunct="0">
              <a:lnSpc>
                <a:spcPct val="90000"/>
              </a:lnSpc>
              <a:spcBef>
                <a:spcPct val="20000"/>
              </a:spcBef>
            </a:pPr>
            <a:r>
              <a:rPr lang="ru-RU" dirty="0">
                <a:latin typeface="Times New Roman" panose="02020603050405020304" pitchFamily="18" charset="0"/>
                <a:cs typeface="Times New Roman" panose="02020603050405020304" pitchFamily="18" charset="0"/>
              </a:rPr>
              <a:t>GIF </a:t>
            </a:r>
            <a:r>
              <a:rPr lang="ru-RU" dirty="0" err="1">
                <a:latin typeface="Times New Roman" panose="02020603050405020304" pitchFamily="18" charset="0"/>
                <a:cs typeface="Times New Roman" panose="02020603050405020304" pitchFamily="18" charset="0"/>
              </a:rPr>
              <a:t>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boshlang‘ich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ixchamlashda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faylning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o‘lchamini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faqatgina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palitradagi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ranglar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sonini</a:t>
            </a:r>
            <a:r>
              <a:rPr lang="ru-RU" dirty="0">
                <a:latin typeface="Times New Roman" panose="02020603050405020304" pitchFamily="18" charset="0"/>
                <a:cs typeface="Times New Roman" panose="02020603050405020304" pitchFamily="18" charset="0"/>
              </a:rPr>
              <a:t> 2 </a:t>
            </a:r>
            <a:r>
              <a:rPr lang="ru-RU" dirty="0" err="1">
                <a:latin typeface="Times New Roman" panose="02020603050405020304" pitchFamily="18" charset="0"/>
                <a:cs typeface="Times New Roman" panose="02020603050405020304" pitchFamily="18" charset="0"/>
              </a:rPr>
              <a:t>dan</a:t>
            </a:r>
            <a:r>
              <a:rPr lang="ru-RU" dirty="0">
                <a:latin typeface="Times New Roman" panose="02020603050405020304" pitchFamily="18" charset="0"/>
                <a:cs typeface="Times New Roman" panose="02020603050405020304" pitchFamily="18" charset="0"/>
              </a:rPr>
              <a:t> 256 </a:t>
            </a:r>
            <a:r>
              <a:rPr lang="ru-RU" dirty="0" err="1">
                <a:latin typeface="Times New Roman" panose="02020603050405020304" pitchFamily="18" charset="0"/>
                <a:cs typeface="Times New Roman" panose="02020603050405020304" pitchFamily="18" charset="0"/>
              </a:rPr>
              <a:t>gacha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chegaralagan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holda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kichraytirish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mumkin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Shunday</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qilib</a:t>
            </a:r>
            <a:r>
              <a:rPr lang="ru-RU" dirty="0">
                <a:latin typeface="Times New Roman" panose="02020603050405020304" pitchFamily="18" charset="0"/>
                <a:cs typeface="Times New Roman" panose="02020603050405020304" pitchFamily="18" charset="0"/>
              </a:rPr>
              <a:t>, GIF </a:t>
            </a:r>
            <a:r>
              <a:rPr lang="ru-RU" dirty="0" err="1">
                <a:latin typeface="Times New Roman" panose="02020603050405020304" pitchFamily="18" charset="0"/>
                <a:cs typeface="Times New Roman" panose="02020603050405020304" pitchFamily="18" charset="0"/>
              </a:rPr>
              <a:t>chegaralangan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sonli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ranglardan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tarkib</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topgan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grafik</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fayllarni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ixchamlashda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qo‘llanilsa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juda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yaxshi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natijalarga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erishiladi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Bu</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grafik</a:t>
            </a:r>
            <a:r>
              <a:rPr lang="ru-RU" dirty="0">
                <a:latin typeface="Times New Roman" panose="02020603050405020304" pitchFamily="18" charset="0"/>
                <a:cs typeface="Times New Roman" panose="02020603050405020304" pitchFamily="18" charset="0"/>
              </a:rPr>
              <a:t> 17 </a:t>
            </a:r>
            <a:r>
              <a:rPr lang="ru-RU" dirty="0" err="1">
                <a:latin typeface="Times New Roman" panose="02020603050405020304" pitchFamily="18" charset="0"/>
                <a:cs typeface="Times New Roman" panose="02020603050405020304" pitchFamily="18" charset="0"/>
              </a:rPr>
              <a:t>format</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tarmoqda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logotip</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matn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diagramma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grafik</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va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chizmalarning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tasvirini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taqdim</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qilishda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juda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katta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imkoniyatga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ega</a:t>
            </a:r>
            <a:r>
              <a:rPr lang="ru-RU" dirty="0">
                <a:latin typeface="Times New Roman" panose="02020603050405020304" pitchFamily="18" charset="0"/>
                <a:cs typeface="Times New Roman" panose="02020603050405020304" pitchFamily="18" charset="0"/>
              </a:rPr>
              <a:t>. </a:t>
            </a:r>
          </a:p>
        </p:txBody>
      </p:sp>
      <p:sp>
        <p:nvSpPr>
          <p:cNvPr id="3" name="Прямоугольник 2"/>
          <p:cNvSpPr/>
          <p:nvPr/>
        </p:nvSpPr>
        <p:spPr bwMode="auto">
          <a:xfrm>
            <a:off x="4386449" y="1899915"/>
            <a:ext cx="3616325" cy="3977357"/>
          </a:xfrm>
          <a:prstGeom prst="rect">
            <a:avLst/>
          </a:prstGeom>
          <a:noFill/>
          <a:ln>
            <a:noFill/>
          </a:ln>
        </p:spPr>
        <p:txBody>
          <a:bodyPr vert="horz" wrap="square" lIns="91440" tIns="45720" rIns="91440" bIns="45720" numCol="1" anchor="t" anchorCtr="0" compatLnSpc="1">
            <a:prstTxWarp prst="textNoShape">
              <a:avLst/>
            </a:prstTxWarp>
            <a:noAutofit/>
          </a:bodyPr>
          <a:lstStyle/>
          <a:p>
            <a:pPr eaLnBrk="0" hangingPunct="0">
              <a:lnSpc>
                <a:spcPct val="90000"/>
              </a:lnSpc>
              <a:spcBef>
                <a:spcPct val="20000"/>
              </a:spcBef>
            </a:pPr>
            <a:r>
              <a:rPr lang="ru-RU" dirty="0">
                <a:latin typeface="Times New Roman" panose="02020603050405020304" pitchFamily="18" charset="0"/>
                <a:cs typeface="Times New Roman" panose="02020603050405020304" pitchFamily="18" charset="0"/>
              </a:rPr>
              <a:t>GIF </a:t>
            </a:r>
            <a:r>
              <a:rPr lang="ru-RU" dirty="0" err="1">
                <a:latin typeface="Times New Roman" panose="02020603050405020304" pitchFamily="18" charset="0"/>
                <a:cs typeface="Times New Roman" panose="02020603050405020304" pitchFamily="18" charset="0"/>
              </a:rPr>
              <a:t>tasvirni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ixchamlashga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imkon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beradi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tasvirlarning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palitrasi</a:t>
            </a:r>
            <a:r>
              <a:rPr lang="ru-RU" dirty="0">
                <a:latin typeface="Times New Roman" panose="02020603050405020304" pitchFamily="18" charset="0"/>
                <a:cs typeface="Times New Roman" panose="02020603050405020304" pitchFamily="18" charset="0"/>
              </a:rPr>
              <a:t> 256, </a:t>
            </a:r>
            <a:r>
              <a:rPr lang="ru-RU" dirty="0" err="1">
                <a:latin typeface="Times New Roman" panose="02020603050405020304" pitchFamily="18" charset="0"/>
                <a:cs typeface="Times New Roman" panose="02020603050405020304" pitchFamily="18" charset="0"/>
              </a:rPr>
              <a:t>yoki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undan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kamroq</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saqlaydi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Bu</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ixchamlash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jarayoni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sifatga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ta`sir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qilmaydi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ya`ni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ixchamlashdan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keyin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olingan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boshlang‘ichi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kabi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bo‘ladi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Agar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a:t>
            </a:r>
            <a:r>
              <a:rPr lang="ru-RU" dirty="0">
                <a:latin typeface="Times New Roman" panose="02020603050405020304" pitchFamily="18" charset="0"/>
                <a:cs typeface="Times New Roman" panose="02020603050405020304" pitchFamily="18" charset="0"/>
              </a:rPr>
              <a:t> 256 </a:t>
            </a:r>
            <a:r>
              <a:rPr lang="ru-RU" dirty="0" err="1">
                <a:latin typeface="Times New Roman" panose="02020603050405020304" pitchFamily="18" charset="0"/>
                <a:cs typeface="Times New Roman" panose="02020603050405020304" pitchFamily="18" charset="0"/>
              </a:rPr>
              <a:t>dan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ortiq</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bo‘lsa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ularning</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soni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chegaralangan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qiymatgacha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qisqartiriladi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Shuni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aytib</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o‘tish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kerakki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ranglar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sonini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qisqartirish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bosqichida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tasvir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sifatiga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zarar</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yetkazilishi</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mumkin</a:t>
            </a:r>
            <a:r>
              <a:rPr lang="ru-R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1773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3070384" y="649480"/>
            <a:ext cx="5453820" cy="5546047"/>
          </a:xfrm>
          <a:prstGeom prst="rect">
            <a:avLst/>
          </a:prstGeom>
        </p:spPr>
        <p:txBody>
          <a:bodyPr vert="horz" lIns="91440" tIns="45720" rIns="91440" bIns="45720" rtlCol="0" anchor="ctr">
            <a:normAutofit/>
          </a:bodyPr>
          <a:lstStyle/>
          <a:p>
            <a:pPr algn="just" defTabSz="914400">
              <a:lnSpc>
                <a:spcPct val="90000"/>
              </a:lnSpc>
              <a:spcAft>
                <a:spcPts val="600"/>
              </a:spcAft>
            </a:pPr>
            <a:r>
              <a:rPr lang="en-US" sz="2800" dirty="0"/>
              <a:t>JPEG (Joint Photographic Experts Group) </a:t>
            </a:r>
            <a:r>
              <a:rPr lang="en-US" sz="2800" dirty="0" err="1"/>
              <a:t>grafik</a:t>
            </a:r>
            <a:r>
              <a:rPr lang="en-US" sz="2800" dirty="0"/>
              <a:t> </a:t>
            </a:r>
            <a:r>
              <a:rPr lang="en-US" sz="2800" dirty="0" err="1"/>
              <a:t>formati</a:t>
            </a:r>
            <a:r>
              <a:rPr lang="en-US" sz="2800" dirty="0"/>
              <a:t> ( </a:t>
            </a:r>
            <a:r>
              <a:rPr lang="en-US" sz="2800" dirty="0" err="1"/>
              <a:t>qisqartirilgan</a:t>
            </a:r>
            <a:r>
              <a:rPr lang="en-US" sz="2800" dirty="0"/>
              <a:t> </a:t>
            </a:r>
            <a:r>
              <a:rPr lang="en-US" sz="2800" dirty="0" err="1"/>
              <a:t>holda</a:t>
            </a:r>
            <a:r>
              <a:rPr lang="en-US" sz="2800" dirty="0"/>
              <a:t> JPG) </a:t>
            </a:r>
            <a:r>
              <a:rPr lang="en-US" sz="2800" dirty="0" err="1"/>
              <a:t>ko‘p</a:t>
            </a:r>
            <a:r>
              <a:rPr lang="en-US" sz="2800" dirty="0"/>
              <a:t> </a:t>
            </a:r>
            <a:r>
              <a:rPr lang="en-US" sz="2800" dirty="0" err="1"/>
              <a:t>rangli</a:t>
            </a:r>
            <a:r>
              <a:rPr lang="en-US" sz="2800" dirty="0"/>
              <a:t> </a:t>
            </a:r>
            <a:r>
              <a:rPr lang="en-US" sz="2800" dirty="0" err="1"/>
              <a:t>tasvir</a:t>
            </a:r>
            <a:r>
              <a:rPr lang="en-US" sz="2800" dirty="0"/>
              <a:t> </a:t>
            </a:r>
            <a:r>
              <a:rPr lang="en-US" sz="2800" dirty="0" err="1"/>
              <a:t>fayllarini</a:t>
            </a:r>
            <a:r>
              <a:rPr lang="en-US" sz="2800" dirty="0"/>
              <a:t> </a:t>
            </a:r>
            <a:r>
              <a:rPr lang="en-US" sz="2800" dirty="0" err="1"/>
              <a:t>tarmoqda</a:t>
            </a:r>
            <a:r>
              <a:rPr lang="en-US" sz="2800" dirty="0"/>
              <a:t> </a:t>
            </a:r>
            <a:r>
              <a:rPr lang="en-US" sz="2800" dirty="0" err="1"/>
              <a:t>ishlatish</a:t>
            </a:r>
            <a:r>
              <a:rPr lang="en-US" sz="2800" dirty="0"/>
              <a:t> </a:t>
            </a:r>
            <a:r>
              <a:rPr lang="en-US" sz="2800" dirty="0" err="1"/>
              <a:t>uchun</a:t>
            </a:r>
            <a:r>
              <a:rPr lang="en-US" sz="2800" dirty="0"/>
              <a:t> </a:t>
            </a:r>
            <a:r>
              <a:rPr lang="en-US" sz="2800" dirty="0" err="1"/>
              <a:t>mo‘ljallangan</a:t>
            </a:r>
            <a:r>
              <a:rPr lang="en-US" sz="2800" dirty="0"/>
              <a:t> </a:t>
            </a:r>
            <a:r>
              <a:rPr lang="en-US" sz="2800" dirty="0" err="1"/>
              <a:t>bo‘lib</a:t>
            </a:r>
            <a:r>
              <a:rPr lang="en-US" sz="2800" dirty="0"/>
              <a:t>, </a:t>
            </a:r>
            <a:r>
              <a:rPr lang="en-US" sz="2800" dirty="0" err="1"/>
              <a:t>foydalanish</a:t>
            </a:r>
            <a:r>
              <a:rPr lang="en-US" sz="2800" dirty="0"/>
              <a:t> </a:t>
            </a:r>
            <a:r>
              <a:rPr lang="en-US" sz="2800" dirty="0" err="1"/>
              <a:t>darajasi</a:t>
            </a:r>
            <a:r>
              <a:rPr lang="en-US" sz="2800" dirty="0"/>
              <a:t> </a:t>
            </a:r>
            <a:r>
              <a:rPr lang="en-US" sz="2800" dirty="0" err="1"/>
              <a:t>bo‘yicha</a:t>
            </a:r>
            <a:r>
              <a:rPr lang="en-US" sz="2800" dirty="0"/>
              <a:t> </a:t>
            </a:r>
            <a:r>
              <a:rPr lang="en-US" sz="2800" dirty="0" err="1"/>
              <a:t>ikkinchi</a:t>
            </a:r>
            <a:r>
              <a:rPr lang="en-US" sz="2800" dirty="0"/>
              <a:t> </a:t>
            </a:r>
            <a:r>
              <a:rPr lang="en-US" sz="2800" dirty="0" err="1"/>
              <a:t>o‘rinda</a:t>
            </a:r>
            <a:r>
              <a:rPr lang="en-US" sz="2800" dirty="0"/>
              <a:t> </a:t>
            </a:r>
            <a:r>
              <a:rPr lang="en-US" sz="2800" dirty="0" err="1"/>
              <a:t>turuvchi</a:t>
            </a:r>
            <a:r>
              <a:rPr lang="en-US" sz="2800" dirty="0"/>
              <a:t> </a:t>
            </a:r>
            <a:r>
              <a:rPr lang="en-US" sz="2800" dirty="0" err="1"/>
              <a:t>grafik</a:t>
            </a:r>
            <a:r>
              <a:rPr lang="en-US" sz="2800" dirty="0"/>
              <a:t> format </a:t>
            </a:r>
            <a:r>
              <a:rPr lang="en-US" sz="2800" dirty="0" err="1"/>
              <a:t>hisoblanadi</a:t>
            </a:r>
            <a:r>
              <a:rPr lang="en-US" sz="2800" dirty="0"/>
              <a:t>. JPEG rang </a:t>
            </a:r>
            <a:r>
              <a:rPr lang="en-US" sz="2800" dirty="0" err="1"/>
              <a:t>palitrasi</a:t>
            </a:r>
            <a:r>
              <a:rPr lang="en-US" sz="2800" dirty="0"/>
              <a:t> 16 777 216 (True Color)</a:t>
            </a:r>
            <a:r>
              <a:rPr lang="en-US" sz="2800" dirty="0" err="1"/>
              <a:t>tagacha</a:t>
            </a:r>
            <a:r>
              <a:rPr lang="en-US" sz="2800" dirty="0"/>
              <a:t> </a:t>
            </a:r>
            <a:r>
              <a:rPr lang="en-US" sz="2800" dirty="0" err="1"/>
              <a:t>bo‘lgan</a:t>
            </a:r>
            <a:r>
              <a:rPr lang="en-US" sz="2800" dirty="0"/>
              <a:t> </a:t>
            </a:r>
            <a:r>
              <a:rPr lang="en-US" sz="2800" dirty="0" err="1"/>
              <a:t>rangni</a:t>
            </a:r>
            <a:r>
              <a:rPr lang="en-US" sz="2800" dirty="0"/>
              <a:t> </a:t>
            </a:r>
            <a:r>
              <a:rPr lang="en-US" sz="2800" dirty="0" err="1"/>
              <a:t>saqlaydigan</a:t>
            </a:r>
            <a:r>
              <a:rPr lang="en-US" sz="2800" dirty="0"/>
              <a:t> </a:t>
            </a:r>
            <a:r>
              <a:rPr lang="en-US" sz="2800" dirty="0" err="1"/>
              <a:t>tasvirlarni</a:t>
            </a:r>
            <a:r>
              <a:rPr lang="en-US" sz="2800" dirty="0"/>
              <a:t> </a:t>
            </a:r>
            <a:r>
              <a:rPr lang="en-US" sz="2800" dirty="0" err="1"/>
              <a:t>ixchamlash</a:t>
            </a:r>
            <a:r>
              <a:rPr lang="en-US" sz="2800" dirty="0"/>
              <a:t> </a:t>
            </a:r>
            <a:r>
              <a:rPr lang="en-US" sz="2800" dirty="0" err="1"/>
              <a:t>imkoniyatini</a:t>
            </a:r>
            <a:r>
              <a:rPr lang="en-US" sz="2800" dirty="0"/>
              <a:t> </a:t>
            </a:r>
            <a:r>
              <a:rPr lang="en-US" sz="2800" dirty="0" err="1"/>
              <a:t>beradi</a:t>
            </a:r>
            <a:r>
              <a:rPr lang="en-US" sz="2800" dirty="0"/>
              <a:t>. </a:t>
            </a:r>
            <a:r>
              <a:rPr lang="en-US" sz="2800" dirty="0" err="1"/>
              <a:t>Bunday</a:t>
            </a:r>
            <a:r>
              <a:rPr lang="en-US" sz="2800" dirty="0"/>
              <a:t> </a:t>
            </a:r>
            <a:r>
              <a:rPr lang="en-US" sz="2800" dirty="0" err="1"/>
              <a:t>ixchamlash</a:t>
            </a:r>
            <a:r>
              <a:rPr lang="en-US" sz="2800" dirty="0"/>
              <a:t> </a:t>
            </a:r>
            <a:r>
              <a:rPr lang="en-US" sz="2800" dirty="0" err="1"/>
              <a:t>tasvirning</a:t>
            </a:r>
            <a:r>
              <a:rPr lang="en-US" sz="2800" dirty="0"/>
              <a:t> </a:t>
            </a:r>
            <a:r>
              <a:rPr lang="en-US" sz="2800" dirty="0" err="1"/>
              <a:t>sifati</a:t>
            </a:r>
            <a:r>
              <a:rPr lang="en-US" sz="2800" dirty="0"/>
              <a:t> </a:t>
            </a:r>
            <a:r>
              <a:rPr lang="en-US" sz="2800" dirty="0" err="1"/>
              <a:t>yo‘qolishi</a:t>
            </a:r>
            <a:r>
              <a:rPr lang="en-US" sz="2800" dirty="0"/>
              <a:t> (lossy compression) </a:t>
            </a:r>
            <a:r>
              <a:rPr lang="en-US" sz="2800" dirty="0" err="1"/>
              <a:t>hisobidan</a:t>
            </a:r>
            <a:r>
              <a:rPr lang="en-US" sz="2800" dirty="0"/>
              <a:t> </a:t>
            </a:r>
            <a:r>
              <a:rPr lang="en-US" sz="2800" dirty="0" err="1"/>
              <a:t>sodir</a:t>
            </a:r>
            <a:r>
              <a:rPr lang="en-US" sz="2800" dirty="0"/>
              <a:t> </a:t>
            </a:r>
            <a:r>
              <a:rPr lang="en-US" sz="2800" dirty="0" err="1"/>
              <a:t>bo‘ladi</a:t>
            </a:r>
            <a:r>
              <a:rPr lang="en-US" sz="2800" dirty="0"/>
              <a:t>.</a:t>
            </a:r>
          </a:p>
        </p:txBody>
      </p:sp>
    </p:spTree>
    <p:extLst>
      <p:ext uri="{BB962C8B-B14F-4D97-AF65-F5344CB8AC3E}">
        <p14:creationId xmlns:p14="http://schemas.microsoft.com/office/powerpoint/2010/main" val="1049302696"/>
      </p:ext>
    </p:extLst>
  </p:cSld>
  <p:clrMapOvr>
    <a:masterClrMapping/>
  </p:clrMapOvr>
</p:sld>
</file>

<file path=ppt/theme/theme1.xml><?xml version="1.0" encoding="utf-8"?>
<a:theme xmlns:a="http://schemas.openxmlformats.org/drawingml/2006/main" name="Тема Office 2013–2022">
  <a:themeElements>
    <a:clrScheme name="Тема Office 2013–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2013–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2013–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Тема Office 2013–2022">
  <a:themeElements>
    <a:clrScheme name="Тема Office 2013–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2013–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2013–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2_Тема Office 2013–2022">
  <a:themeElements>
    <a:clrScheme name="Тема Office 2013–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2013–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2013–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473</TotalTime>
  <Words>1537</Words>
  <Application>Microsoft Macintosh PowerPoint</Application>
  <PresentationFormat>Экран (4:3)</PresentationFormat>
  <Paragraphs>72</Paragraphs>
  <Slides>26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3</vt:i4>
      </vt:variant>
      <vt:variant>
        <vt:lpstr>Заголовки слайдов</vt:lpstr>
      </vt:variant>
      <vt:variant>
        <vt:i4>26</vt:i4>
      </vt:variant>
    </vt:vector>
  </HeadingPairs>
  <TitlesOfParts>
    <vt:vector size="36" baseType="lpstr">
      <vt:lpstr>Arial</vt:lpstr>
      <vt:lpstr>Calibri</vt:lpstr>
      <vt:lpstr>Calibri Light</vt:lpstr>
      <vt:lpstr>Monotype Corsiva</vt:lpstr>
      <vt:lpstr>Söhne</vt:lpstr>
      <vt:lpstr>Times New Roman</vt:lpstr>
      <vt:lpstr>Wingdings</vt:lpstr>
      <vt:lpstr>Тема Office 2013–2022</vt:lpstr>
      <vt:lpstr>1_Тема Office 2013–2022</vt:lpstr>
      <vt:lpstr>2_Тема Office 2013–2022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Raster, vektor, fraktal grafika</vt:lpstr>
      <vt:lpstr>Rastor grafikasi</vt:lpstr>
      <vt:lpstr>Vektorli grafika</vt:lpstr>
      <vt:lpstr>Fraktal grafika</vt:lpstr>
      <vt:lpstr>KAMCHILIKLARI</vt:lpstr>
      <vt:lpstr>Kompyuter grafikasining qo'llanishi</vt:lpstr>
      <vt:lpstr>Kompyuter grafikasini qo'llaydigan sohalar:</vt:lpstr>
      <vt:lpstr>Ilmiy grafika</vt:lpstr>
      <vt:lpstr>Biznes grafika</vt:lpstr>
      <vt:lpstr>Grafiklarni loyihalash</vt:lpstr>
      <vt:lpstr>Illyustrativ grafika</vt:lpstr>
      <vt:lpstr>Badiiy va reklama grafikasi</vt:lpstr>
      <vt:lpstr>Kompyuter animatsiya</vt:lpstr>
      <vt:lpstr>Rasm yoʻlini tanlash algoritmlari  Tasvirga ishlov berish*  </vt:lpstr>
      <vt:lpstr>Rasm yoʻlini tanlash algoritmlari Tasvirga ishlov berish* .</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Компьютерная графика</dc:title>
  <dc:creator>Ярослав</dc:creator>
  <cp:lastModifiedBy>Fayzulla Bekchanov</cp:lastModifiedBy>
  <cp:revision>26</cp:revision>
  <dcterms:created xsi:type="dcterms:W3CDTF">2006-11-13T13:24:12Z</dcterms:created>
  <dcterms:modified xsi:type="dcterms:W3CDTF">2024-03-04T04:55:04Z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0008009803000000000001024140</vt:lpwstr>
  </property>
</Properties>
</file>